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61"/>
  </p:notesMasterIdLst>
  <p:sldIdLst>
    <p:sldId id="256" r:id="rId2"/>
    <p:sldId id="257" r:id="rId3"/>
    <p:sldId id="326" r:id="rId4"/>
    <p:sldId id="349" r:id="rId5"/>
    <p:sldId id="330" r:id="rId6"/>
    <p:sldId id="346" r:id="rId7"/>
    <p:sldId id="347" r:id="rId8"/>
    <p:sldId id="348" r:id="rId9"/>
    <p:sldId id="351" r:id="rId10"/>
    <p:sldId id="327" r:id="rId11"/>
    <p:sldId id="353" r:id="rId12"/>
    <p:sldId id="352" r:id="rId13"/>
    <p:sldId id="354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72" r:id="rId26"/>
    <p:sldId id="258" r:id="rId27"/>
    <p:sldId id="260" r:id="rId28"/>
    <p:sldId id="261" r:id="rId29"/>
    <p:sldId id="262" r:id="rId30"/>
    <p:sldId id="263" r:id="rId31"/>
    <p:sldId id="264" r:id="rId32"/>
    <p:sldId id="265" r:id="rId33"/>
    <p:sldId id="276" r:id="rId34"/>
    <p:sldId id="267" r:id="rId35"/>
    <p:sldId id="277" r:id="rId36"/>
    <p:sldId id="278" r:id="rId37"/>
    <p:sldId id="279" r:id="rId38"/>
    <p:sldId id="282" r:id="rId39"/>
    <p:sldId id="281" r:id="rId40"/>
    <p:sldId id="274" r:id="rId41"/>
    <p:sldId id="275" r:id="rId42"/>
    <p:sldId id="312" r:id="rId43"/>
    <p:sldId id="307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283" r:id="rId55"/>
    <p:sldId id="285" r:id="rId56"/>
    <p:sldId id="286" r:id="rId57"/>
    <p:sldId id="323" r:id="rId58"/>
    <p:sldId id="324" r:id="rId59"/>
    <p:sldId id="284" r:id="rId6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8098D30-8748-9846-8771-BCC107CB328B}">
          <p14:sldIdLst>
            <p14:sldId id="256"/>
            <p14:sldId id="257"/>
          </p14:sldIdLst>
        </p14:section>
        <p14:section name="More ways to initialise UI" id="{9ACA3015-FCF6-4313-9125-7E54DE8BE10D}">
          <p14:sldIdLst>
            <p14:sldId id="326"/>
            <p14:sldId id="349"/>
            <p14:sldId id="330"/>
            <p14:sldId id="346"/>
            <p14:sldId id="347"/>
            <p14:sldId id="348"/>
            <p14:sldId id="351"/>
            <p14:sldId id="327"/>
            <p14:sldId id="353"/>
            <p14:sldId id="352"/>
          </p14:sldIdLst>
        </p14:section>
        <p14:section name="Handling Events" id="{2FACB94C-168E-415C-BCD3-19C5AF11EC37}">
          <p14:sldIdLst>
            <p14:sldId id="354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  <p14:section name="The main thread" id="{895D3B66-9684-4326-9187-14C5F53F7226}">
          <p14:sldIdLst>
            <p14:sldId id="258"/>
            <p14:sldId id="260"/>
            <p14:sldId id="261"/>
            <p14:sldId id="262"/>
            <p14:sldId id="263"/>
            <p14:sldId id="264"/>
            <p14:sldId id="265"/>
            <p14:sldId id="276"/>
            <p14:sldId id="267"/>
            <p14:sldId id="277"/>
            <p14:sldId id="278"/>
            <p14:sldId id="279"/>
            <p14:sldId id="282"/>
            <p14:sldId id="281"/>
          </p14:sldIdLst>
        </p14:section>
        <p14:section name="Notifications" id="{D841869F-F2D7-488C-9B2C-93E6F904C6AF}">
          <p14:sldIdLst>
            <p14:sldId id="274"/>
            <p14:sldId id="275"/>
            <p14:sldId id="312"/>
            <p14:sldId id="307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283"/>
            <p14:sldId id="285"/>
            <p14:sldId id="286"/>
            <p14:sldId id="323"/>
            <p14:sldId id="324"/>
          </p14:sldIdLst>
        </p14:section>
        <p14:section name="Lab task" id="{D4AF74B7-6EF5-48D8-88E7-C8C16D722921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jian" initials="j" lastIdx="1" clrIdx="0">
    <p:extLst>
      <p:ext uri="{19B8F6BF-5375-455C-9EA6-DF929625EA0E}">
        <p15:presenceInfo xmlns:p15="http://schemas.microsoft.com/office/powerpoint/2012/main" userId="jianj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6" autoAdjust="0"/>
    <p:restoredTop sz="88705" autoAdjust="0"/>
  </p:normalViewPr>
  <p:slideViewPr>
    <p:cSldViewPr snapToGrid="0">
      <p:cViewPr varScale="1">
        <p:scale>
          <a:sx n="111" d="100"/>
          <a:sy n="111" d="100"/>
        </p:scale>
        <p:origin x="1576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2CD33-3AB7-4BBC-9B21-89662B35BA11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491D5-423E-4AE1-B476-37CE3C66BA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734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oob.com/w3cnote/android-tutorial-layoutinflater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hlinkClick r:id="rId3"/>
              </a:rPr>
              <a:t>https://www.runoob.com/w3cnote/android-tutorial-layoutinflater.html</a:t>
            </a:r>
            <a:endParaRPr lang="en-US" altLang="zh-CN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491D5-423E-4AE1-B476-37CE3C66BA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232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491D5-423E-4AE1-B476-37CE3C66BA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000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959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notification channel is needed above API 26? Any design reasons?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946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498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772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This will display the same notification twice :)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manager.notify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notification);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manager.notify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notification);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18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60FC2-F95D-4C5B-9497-440E6CCC8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44A531-8423-4002-BA48-31C043362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D0C564-1FC9-415C-BBCB-77E0B361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3EB422-DA62-48A5-BB8B-493BA5E8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2D5D8B-AF1B-42B3-9439-92001B44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E559F-B509-417A-952F-FE801FDFF67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D8417D-D53C-48E7-A0ED-74C001A837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2250" y="113571"/>
            <a:ext cx="3619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0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451162-41D7-4406-88CF-06D65AC3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2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F90B86-4122-42C6-B66F-8F14A4371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124889"/>
            <a:ext cx="7886700" cy="505207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270A0A-292B-49BD-A6BD-BD2F1E7A1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9ECDC8-E3D1-466C-8FFB-1E92AE5F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7C91FD-910A-46DB-9966-F76D60E02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EA3219-EDD0-4E36-8A35-DFD26B8469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6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E8C8B96-EBE6-4F82-85FA-52B0659353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3B3799-E18F-4B30-9FB8-67B3C94DB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83467E-8596-4A44-9309-28E2C7B1B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D0FBE2-7F10-446A-B7F7-FE59E1EDE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7F98EA-7789-4955-91BC-CEE94489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723E10-7D85-41D8-BE9A-B6C8A7A23D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578DE-BFDB-435F-95AB-91DCC44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20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B87AA8-753A-48C0-B19E-F00DB1AB5E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261872"/>
            <a:ext cx="7886700" cy="491509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017CA4-5F97-4BA1-A205-B84D670B0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399083-D96F-4D69-B936-865A7CD6E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C9764A-59FC-43FE-854D-2F39BA0B7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5B914B-01FE-40EE-9E97-D5D8E8DA2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47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2D41A-9D96-4384-9217-28B436E27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4F8FA0-C8FB-4102-9A44-0E7A5454C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19A183-8D17-4438-B943-88F8F689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D7208E-107D-4E2D-85B9-13951C53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A8E23A-F68E-44A1-BF2E-11939FF3C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F691EC-D85E-4E22-A3B0-F103327DA7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97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E0E26C-D31F-4F44-B213-2C2E87C8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20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F48FDA-6A04-4D14-98FF-B89C10D8B5E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64514"/>
            <a:ext cx="3886200" cy="4912449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766E2E-77EE-45FA-AB5D-65C3D24AE5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29150" y="1264514"/>
            <a:ext cx="3886200" cy="4912449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5B7B7D-BD92-49D5-9DD4-8A35358B2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9DEEED-7C8B-4C4B-8D8C-3F6D1CE24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CE7CB7-CAD6-46F5-A02A-5FBF65147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7D5AB2-67F7-4B5E-8544-50AFD4FB68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6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0D691-B38A-4F9E-9608-71CFBFCF9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72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905AB4-FC07-471F-814F-15C55F0CE0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9842" y="1251814"/>
            <a:ext cx="3868340" cy="696986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F09CA2-646C-4512-BCD1-196EAA930D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9842" y="1988562"/>
            <a:ext cx="3868340" cy="42011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0869EF-B52E-451D-920B-4E69EEF7265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6767" y="1251814"/>
            <a:ext cx="3887391" cy="696986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A2B9F7-464D-4F9D-B231-A91B58EE0B3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9150" y="1988562"/>
            <a:ext cx="3887391" cy="42011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67AE73-D9F0-4BAB-A412-E62E80519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AC88C6-C8B9-4628-AC9C-280834C2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13B34E-C46F-4451-92CE-A5A4BC19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96E489-32C7-4056-B770-C651232117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56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F6DE4-796E-4EE3-8C8C-6895A24B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2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F5CEFD-B20D-4CF0-B3BD-62B096EE5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8E427B-C39E-49C8-B5B8-5794DB521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AFA251-F46B-4C4A-9615-9C6539004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A0C816-6590-455C-8168-6187B56C67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85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232E49-C000-4CDA-AA2C-2B1A6DE76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B54F48-E142-4819-9AF0-9CCF35A82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712449-8A21-4503-A055-82EFA5213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FBD646-28DB-405E-B9D7-782ECFB847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7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AB00A-3290-42C7-8842-9C4C6F58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DCCCE4-3952-407D-976B-1FB59BC90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12A1CB-262A-4EDF-BB3D-7605333D2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95B2D9-BE5F-4671-93EE-EE7C21D7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914A25-BABE-40FF-A1CB-880EF308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7F1AF1-E7E3-4D36-8732-400C5F7B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528BB3-811F-490E-A48C-2846B530B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52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1A663-C8FB-467F-ACA0-552FD4C2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E773488-F4CE-4F8C-9848-2320448AD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8E703C-4EDE-43DC-B451-48E8C30B3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E80A6-ADBE-4B7C-A324-0B1415CB5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7EE7D6-1D4A-42BF-AE45-06E02D97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EE6A64-8A39-45DC-A7C4-4CBCF344C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BD0F89-873D-4784-B7DC-252606C76D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22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765E27D-2D26-467F-B340-0A9978C61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5098CF-BED7-4238-A328-FD9CFE59A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D4DD7D-53D4-4CBB-B721-24E4097AB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More UI Elements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ABF3C2-0985-4CD5-951A-2810E7671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1D6B43-AE1F-415C-966C-447F6E6A1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23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veloper.android.google.cn/reference/android/view/LayoutInflater?hl=e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3009745/what-does-the-question-mark-in-java-generics-type-parameter-mea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12965817/practical-difference-between-position-and-row-id-in-onlistitemclick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training/notify-user/channels.html#importan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google.cn/guide/topics/ui/notifiers/notifications?hl=en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794F8-918D-F44C-B05E-CFB4250460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More UI Elements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659F3-55B0-BF4D-BC83-79A8996DC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Jianjun.Chen@xjtlu.edu.cn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45FA4-7924-FC4A-858C-996C2E797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64528-889B-A24D-AA13-A4FBE142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E559F-B509-417A-952F-FE801FDFF67A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8098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848953-6E63-4BFA-A8C6-E5D8B612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LayoutInflater</a:t>
            </a:r>
            <a:endParaRPr lang="zh-CN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EFE82B-5BD3-48B6-84D9-04E998A6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We have 3 layout XMLs.</a:t>
            </a:r>
          </a:p>
          <a:p>
            <a:r>
              <a:rPr lang="en-US" altLang="zh-CN" dirty="0"/>
              <a:t>“Coffee options” and “tea options” are loaded and shown when the corresponding button is clicked.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LayoutInflater</a:t>
            </a:r>
            <a:r>
              <a:rPr lang="en-US" altLang="zh-CN" dirty="0"/>
              <a:t> allows you to load layout XMLs.</a:t>
            </a:r>
          </a:p>
          <a:p>
            <a:endParaRPr lang="en-GB" altLang="zh-CN" dirty="0"/>
          </a:p>
          <a:p>
            <a:pPr lvl="1"/>
            <a:endParaRPr lang="en-US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E8E88-F22C-4C83-AFF5-6FDC07491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EF7F0-815D-4883-83CF-6C1044D67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F1BD9-F162-4E54-9A23-341FCA1D7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-1293"/>
          <a:stretch/>
        </p:blipFill>
        <p:spPr>
          <a:xfrm>
            <a:off x="673037" y="3300755"/>
            <a:ext cx="2057400" cy="29330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389212-DA83-43ED-9A8F-FE2C6BBB6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403" y="3057525"/>
            <a:ext cx="2278281" cy="2684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F3E566-6D69-45B8-9224-F543E2CDD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855" y="3800475"/>
            <a:ext cx="2296234" cy="25532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8E9B21-FC54-49A5-82E5-EF4A0E752C5B}"/>
              </a:ext>
            </a:extLst>
          </p:cNvPr>
          <p:cNvCxnSpPr>
            <a:cxnSpLocks/>
          </p:cNvCxnSpPr>
          <p:nvPr/>
        </p:nvCxnSpPr>
        <p:spPr>
          <a:xfrm flipV="1">
            <a:off x="2686050" y="4767284"/>
            <a:ext cx="371475" cy="1932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4C555B-867E-494C-B062-D14929AFE543}"/>
              </a:ext>
            </a:extLst>
          </p:cNvPr>
          <p:cNvCxnSpPr>
            <a:cxnSpLocks/>
          </p:cNvCxnSpPr>
          <p:nvPr/>
        </p:nvCxnSpPr>
        <p:spPr>
          <a:xfrm>
            <a:off x="2495550" y="5210175"/>
            <a:ext cx="1966305" cy="102983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A22BD6F-30CF-4211-98A7-69F111B52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3406" y="3429000"/>
            <a:ext cx="1337633" cy="28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13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B322D-E62B-46AB-834B-1DCBE054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3B60A-2729-4AC0-B5DA-97DA5B115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392EE-679A-48EC-BC88-5EA100F6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EC79C5-B616-4AAD-8411-184405AF7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19" y="1237731"/>
            <a:ext cx="8336756" cy="2893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coffeePlsBtn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.setOnClickListener((View view) -&gt;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LayoutInflater inflater = LayoutInflater.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from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ConstraintLayout mainLayout = findViewById(R.id.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main_layout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LinearLayout coffee_list_layout = inflater.inflate(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R.layout.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coffee_options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null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).findViewById(R.id.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coffee_list_layout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ConstraintLayout.LayoutParams lp 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ConstraintLayout.LayoutParams(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ViewGroup.LayoutParams.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WRAP_CONTENT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, ViewGroup.LayoutParams.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WRAP_CONTENT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lp.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leftToLeft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R.id.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main_layout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lp.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rightToRight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R.id.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main_layout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lp.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topToBottom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R.id.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divider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lp.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bottomToBottom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= R.id.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main_layout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mainLayout.addView(coffee_list_layout,lp);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});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97D4A715-0214-4EF5-9D10-77E36885E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19" y="4191676"/>
            <a:ext cx="8336756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teaPlsBtn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.setOnClickListener((View view) -&gt;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LayoutInflater inflater = LayoutInflater.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from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ConstraintLayout mainLayout = findViewById(R.id.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main_layout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LinearLayout tea_list_layout = inflater.inflate(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R.layout.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tea_options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null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).findViewById(R.id.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tea_list_layout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ConstraintLayout.LayoutParams lp 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ConstraintLayout.LayoutParams(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ViewGroup.LayoutParams.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WRAP_CONTENT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, ViewGroup.LayoutParams.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WRAP_CONTENT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……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});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71EE6-0A6E-4BBA-A694-225760263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971"/>
          <a:stretch/>
        </p:blipFill>
        <p:spPr>
          <a:xfrm>
            <a:off x="6126981" y="2831927"/>
            <a:ext cx="2224038" cy="1764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9810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C4F08-2609-429A-A6C4-F2D1D7F9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LayoutInflater</a:t>
            </a:r>
            <a:r>
              <a:rPr lang="en-US" altLang="zh-CN" dirty="0"/>
              <a:t> VS </a:t>
            </a:r>
            <a:r>
              <a:rPr lang="en-US" altLang="zh-CN" dirty="0" err="1"/>
              <a:t>findViewByID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2FF22-113B-4B71-98C7-932B3962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cannot directly use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findViewByID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to get the external layout that hasn’t been loaded into the current activity.</a:t>
            </a:r>
          </a:p>
          <a:p>
            <a:pPr lvl="1"/>
            <a:r>
              <a:rPr lang="en-GB" dirty="0"/>
              <a:t>It returns null.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Read more about </a:t>
            </a:r>
            <a:r>
              <a:rPr lang="en-US" dirty="0" err="1"/>
              <a:t>LayoutInflater</a:t>
            </a:r>
            <a:r>
              <a:rPr lang="en-US" dirty="0"/>
              <a:t>:</a:t>
            </a:r>
          </a:p>
          <a:p>
            <a:pPr lvl="1"/>
            <a:r>
              <a:rPr lang="en-GB" dirty="0">
                <a:hlinkClick r:id="rId2"/>
              </a:rPr>
              <a:t>https://developer.android.google.cn/reference/android/view/LayoutInflater?hl=en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B3872-71E2-41ED-B333-1472E7372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0E462-9ED7-4948-976C-D9B449F2B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5DA1A12-1A40-4739-8632-4DEEBE9A8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" y="2844224"/>
            <a:ext cx="8353425" cy="116955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LinearLayout coffee_list_layout = findViewById(R.id.</a:t>
            </a:r>
            <a:r>
              <a:rPr kumimoji="0" lang="zh-CN" altLang="zh-CN" sz="1400" b="0" i="1" u="sng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coffee_list_layout</a:t>
            </a:r>
            <a:r>
              <a:rPr kumimoji="0" lang="zh-CN" altLang="zh-CN" sz="14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ConstraintLayout.LayoutParams lp 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ConstraintLayout.LayoutParams(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ViewGroup.LayoutParams.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WRAP_CONTENT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, ViewGroup.LayoutParams.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JetBrains Mono"/>
              </a:rPr>
              <a:t>WRAP_CONTENT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......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mainLayout.addView(coffee_list_layout,lp);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62027-1D44-4341-B0CD-FA25CF7DB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04" y="3782027"/>
            <a:ext cx="3862771" cy="13133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448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B224ED-007D-46CD-913A-03A13CD36E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" y="0"/>
            <a:ext cx="9144000" cy="6096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499FE64-C6CB-71F7-07E8-B90A6091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Handling Events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156DE5-D0A5-DE95-45AB-3814FF298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Spinner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E7EF5-7962-A44A-CD5F-E7867E19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23847-4604-160C-BBAA-EB3716326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948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7C3EE4-B209-46FF-B69A-416ECA7F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Events</a:t>
            </a:r>
            <a:endParaRPr lang="zh-CN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4DCF1B-F992-482A-B8D0-016C57CE7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Android supports various user interaction events:</a:t>
            </a:r>
          </a:p>
          <a:p>
            <a:pPr lvl="1"/>
            <a:r>
              <a:rPr lang="en-US" altLang="zh-CN" dirty="0"/>
              <a:t>Click, long click (click and hold), drag, key press, </a:t>
            </a:r>
          </a:p>
          <a:p>
            <a:r>
              <a:rPr lang="en-US" altLang="zh-CN" dirty="0"/>
              <a:t>To receive a certain type of event, you need to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implement its </a:t>
            </a:r>
            <a:r>
              <a:rPr lang="en-US" altLang="zh-CN" u="sng" dirty="0">
                <a:solidFill>
                  <a:schemeClr val="accent6">
                    <a:lumMod val="75000"/>
                  </a:schemeClr>
                </a:solidFill>
              </a:rPr>
              <a:t>event listener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register it to the View</a:t>
            </a:r>
            <a:r>
              <a:rPr lang="en-US" altLang="zh-CN" dirty="0"/>
              <a:t>.</a:t>
            </a:r>
          </a:p>
          <a:p>
            <a:r>
              <a:rPr lang="en-GB" altLang="zh-CN" dirty="0"/>
              <a:t>Several listener interfaces are defined inside View:</a:t>
            </a:r>
          </a:p>
          <a:p>
            <a:pPr lvl="1"/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View.OnClickListener</a:t>
            </a:r>
            <a:endParaRPr lang="en-GB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View.OnDragListener</a:t>
            </a:r>
            <a:endParaRPr lang="en-GB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View.OnLayoutChangeListener</a:t>
            </a:r>
            <a:endParaRPr lang="en-GB" altLang="zh-CN" dirty="0"/>
          </a:p>
          <a:p>
            <a:r>
              <a:rPr lang="en-GB" altLang="zh-CN" dirty="0"/>
              <a:t>Each listener contains only one </a:t>
            </a:r>
            <a:r>
              <a:rPr lang="en-GB" altLang="zh-CN" dirty="0" err="1"/>
              <a:t>callback</a:t>
            </a:r>
            <a:r>
              <a:rPr lang="en-GB" altLang="zh-CN" dirty="0"/>
              <a:t> method.</a:t>
            </a:r>
          </a:p>
          <a:p>
            <a:pPr lvl="1"/>
            <a:r>
              <a:rPr lang="en-GB" altLang="zh-CN" dirty="0"/>
              <a:t>E.g.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altLang="zh-CN" dirty="0"/>
              <a:t> in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View.OnClickListener</a:t>
            </a:r>
            <a:r>
              <a:rPr lang="en-GB" altLang="zh-CN" dirty="0"/>
              <a:t>.</a:t>
            </a:r>
          </a:p>
          <a:p>
            <a:r>
              <a:rPr lang="en-GB" altLang="zh-CN" dirty="0"/>
              <a:t>Register the listener by calling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View.setXXXListener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(Listener)</a:t>
            </a:r>
            <a:endParaRPr lang="en-GB" altLang="zh-CN" dirty="0"/>
          </a:p>
          <a:p>
            <a:endParaRPr lang="en-US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61682-0641-4378-8BAB-E2C15CF2C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28B15-ACFE-4C30-B21B-850A79BA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630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E2B560-F870-443B-859F-E833371C9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Event Listener Example 1 &amp; 2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5F2B9-CD3C-44B7-8753-5D6044F2F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E298B-B769-4A78-A871-2E4AA4EE5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614DC0C0-85AD-4817-B187-479646092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8" y="1244590"/>
            <a:ext cx="5773042" cy="24761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15A25BC6-DB02-46A6-ACDA-7D857CFAA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23" y="3565410"/>
            <a:ext cx="7734300" cy="2552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513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3A8DC-1EA8-4AB7-B90E-F832E7CE9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Event Listener Example 3: Spinner</a:t>
            </a:r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59281-37CD-434E-87AE-D9469BBDD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Widgets like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Spinner</a:t>
            </a:r>
            <a:r>
              <a:rPr lang="en-GB" altLang="zh-CN" dirty="0"/>
              <a:t> and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ListView</a:t>
            </a:r>
            <a:r>
              <a:rPr lang="en-GB" altLang="zh-CN" dirty="0"/>
              <a:t> and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GridView</a:t>
            </a:r>
            <a:r>
              <a:rPr lang="en-GB" altLang="zh-CN" dirty="0"/>
              <a:t> are capable of offering multiple choices to users.</a:t>
            </a:r>
          </a:p>
          <a:p>
            <a:pPr lvl="1"/>
            <a:r>
              <a:rPr lang="en-GB" altLang="zh-CN" dirty="0"/>
              <a:t>Here,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Spinner</a:t>
            </a:r>
            <a:r>
              <a:rPr lang="en-GB" altLang="zh-CN" dirty="0"/>
              <a:t> will be used as an example. </a:t>
            </a:r>
          </a:p>
          <a:p>
            <a:pPr lvl="3"/>
            <a:endParaRPr lang="en-GB" altLang="zh-CN" dirty="0"/>
          </a:p>
          <a:p>
            <a:r>
              <a:rPr lang="en-GB" altLang="zh-CN" dirty="0"/>
              <a:t>Assume we want to know the favourite activity of a user. You can create a spinner using: </a:t>
            </a:r>
          </a:p>
          <a:p>
            <a:pPr lvl="1"/>
            <a:r>
              <a:rPr lang="en-GB" altLang="zh-CN" dirty="0"/>
              <a:t>UI Designer with predefined choices in “string.xml”.</a:t>
            </a:r>
          </a:p>
          <a:p>
            <a:pPr lvl="1"/>
            <a:r>
              <a:rPr lang="en-GB" altLang="zh-CN" dirty="0"/>
              <a:t>Java code with dynamically created choices.</a:t>
            </a:r>
          </a:p>
          <a:p>
            <a:pPr lvl="1"/>
            <a:endParaRPr lang="en-GB" altLang="zh-CN" dirty="0"/>
          </a:p>
          <a:p>
            <a:endParaRPr lang="en-GB" altLang="zh-CN" dirty="0"/>
          </a:p>
          <a:p>
            <a:endParaRPr lang="zh-CN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B6867D-FAD9-440E-B9EF-50085A1BC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2BA52-96BE-4348-9A8C-761C439E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7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C67CF-4315-444B-9B85-864CFE95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Spinner How-to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22F18-4C53-44CF-9032-1191995FA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solidFill>
                  <a:srgbClr val="FF0000"/>
                </a:solidFill>
              </a:rPr>
              <a:t>Step 1</a:t>
            </a:r>
            <a:r>
              <a:rPr lang="en-GB" altLang="zh-CN" dirty="0"/>
              <a:t>: create spinner prompt and options in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strings.xml</a:t>
            </a:r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3DA3A-31EE-4307-9D17-F2F42D6A3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69BBE-5C69-439E-B37F-EBFB8F1A2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3B9BC-391E-4C39-A875-54429AF4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41" y="2392820"/>
            <a:ext cx="2762911" cy="25971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501F-F11E-4674-98AB-4C6D046D1F77}"/>
              </a:ext>
            </a:extLst>
          </p:cNvPr>
          <p:cNvSpPr/>
          <p:nvPr/>
        </p:nvSpPr>
        <p:spPr>
          <a:xfrm>
            <a:off x="3818310" y="2958631"/>
            <a:ext cx="5234998" cy="203132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b="1" dirty="0">
                <a:solidFill>
                  <a:srgbClr val="000080"/>
                </a:solidFill>
              </a:rPr>
              <a:t>string </a:t>
            </a:r>
            <a:r>
              <a:rPr lang="en-US" b="1" dirty="0">
                <a:solidFill>
                  <a:srgbClr val="0000FF"/>
                </a:solidFill>
              </a:rPr>
              <a:t>name</a:t>
            </a:r>
            <a:r>
              <a:rPr lang="en-US" b="1" dirty="0">
                <a:solidFill>
                  <a:srgbClr val="008000"/>
                </a:solidFill>
              </a:rPr>
              <a:t>="prompt"</a:t>
            </a:r>
            <a:r>
              <a:rPr lang="en-US" dirty="0"/>
              <a:t>&gt;Choose a hobby&lt;/</a:t>
            </a:r>
            <a:r>
              <a:rPr lang="en-US" b="1" dirty="0">
                <a:solidFill>
                  <a:srgbClr val="000080"/>
                </a:solidFill>
              </a:rPr>
              <a:t>string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b="1" dirty="0">
                <a:solidFill>
                  <a:srgbClr val="000080"/>
                </a:solidFill>
              </a:rPr>
              <a:t>string-array </a:t>
            </a:r>
            <a:r>
              <a:rPr lang="en-US" b="1" dirty="0">
                <a:solidFill>
                  <a:srgbClr val="0000FF"/>
                </a:solidFill>
              </a:rPr>
              <a:t>name</a:t>
            </a:r>
            <a:r>
              <a:rPr lang="en-US" b="1" dirty="0">
                <a:solidFill>
                  <a:srgbClr val="008000"/>
                </a:solidFill>
              </a:rPr>
              <a:t>="hobbies"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>
                <a:solidFill>
                  <a:srgbClr val="000080"/>
                </a:solidFill>
              </a:rPr>
              <a:t>item</a:t>
            </a:r>
            <a:r>
              <a:rPr lang="en-US" dirty="0"/>
              <a:t>&gt;A&lt;/</a:t>
            </a:r>
            <a:r>
              <a:rPr lang="en-US" b="1" dirty="0">
                <a:solidFill>
                  <a:srgbClr val="000080"/>
                </a:solidFill>
              </a:rPr>
              <a:t>item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>
                <a:solidFill>
                  <a:srgbClr val="000080"/>
                </a:solidFill>
              </a:rPr>
              <a:t>item</a:t>
            </a:r>
            <a:r>
              <a:rPr lang="en-US" dirty="0"/>
              <a:t>&gt;B&lt;/</a:t>
            </a:r>
            <a:r>
              <a:rPr lang="en-US" b="1" dirty="0">
                <a:solidFill>
                  <a:srgbClr val="000080"/>
                </a:solidFill>
              </a:rPr>
              <a:t>item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>
                <a:solidFill>
                  <a:srgbClr val="000080"/>
                </a:solidFill>
              </a:rPr>
              <a:t>item</a:t>
            </a:r>
            <a:r>
              <a:rPr lang="en-US" dirty="0"/>
              <a:t>&gt;C&lt;/</a:t>
            </a:r>
            <a:r>
              <a:rPr lang="en-US" b="1" dirty="0">
                <a:solidFill>
                  <a:srgbClr val="000080"/>
                </a:solidFill>
              </a:rPr>
              <a:t>item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>
                <a:solidFill>
                  <a:srgbClr val="000080"/>
                </a:solidFill>
              </a:rPr>
              <a:t>item</a:t>
            </a:r>
            <a:r>
              <a:rPr lang="en-US" dirty="0"/>
              <a:t>&gt;D&lt;/</a:t>
            </a:r>
            <a:r>
              <a:rPr lang="en-US" b="1" dirty="0">
                <a:solidFill>
                  <a:srgbClr val="000080"/>
                </a:solidFill>
              </a:rPr>
              <a:t>item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0080"/>
                </a:solidFill>
              </a:rPr>
              <a:t>string-array</a:t>
            </a:r>
            <a:r>
              <a:rPr lang="en-US" dirty="0"/>
              <a:t>&gt;</a:t>
            </a:r>
            <a:endParaRPr lang="en-GB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F07E8DE-6119-40A9-9B55-85D855D25E0E}"/>
              </a:ext>
            </a:extLst>
          </p:cNvPr>
          <p:cNvSpPr/>
          <p:nvPr/>
        </p:nvSpPr>
        <p:spPr>
          <a:xfrm>
            <a:off x="3331482" y="3974293"/>
            <a:ext cx="435697" cy="469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484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5080-CA4A-4156-A47B-037C65F4A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Spinner How-to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58534-69EF-4DDC-91CE-FF4E27F56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solidFill>
                  <a:srgbClr val="FF0000"/>
                </a:solidFill>
              </a:rPr>
              <a:t>Step 2</a:t>
            </a:r>
            <a:r>
              <a:rPr lang="en-GB" altLang="zh-CN" dirty="0"/>
              <a:t>: Add the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Spinner</a:t>
            </a:r>
            <a:r>
              <a:rPr lang="en-GB" altLang="zh-CN" dirty="0"/>
              <a:t> into the layout.</a:t>
            </a:r>
          </a:p>
          <a:p>
            <a:pPr lvl="1"/>
            <a:r>
              <a:rPr lang="en-GB" altLang="zh-CN" dirty="0"/>
              <a:t>Open the layout, and add spinner into the layout.</a:t>
            </a:r>
          </a:p>
          <a:p>
            <a:endParaRPr lang="en-GB" altLang="zh-CN" dirty="0"/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4313F-E9AF-46DF-8D07-B0CF5D9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6863D-09E2-4CFF-8F5B-DEDDD37E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19AE9A-9BD7-44DE-A2DE-30A66101E1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0647" y="2303304"/>
            <a:ext cx="5222705" cy="37139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CDC30A4-1E3E-4DDA-BABF-74471899C0D2}"/>
              </a:ext>
            </a:extLst>
          </p:cNvPr>
          <p:cNvSpPr/>
          <p:nvPr/>
        </p:nvSpPr>
        <p:spPr>
          <a:xfrm>
            <a:off x="2577062" y="2463642"/>
            <a:ext cx="628650" cy="2825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A2A8A3-4812-4B92-86BB-E5CD0545039E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891387" y="2746217"/>
            <a:ext cx="1651635" cy="23223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114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502B6-0A30-4D2E-90C4-321AD283F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Spinner How-to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A0C2-7EC8-40B4-BF9A-13EB726A1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solidFill>
                  <a:srgbClr val="FF0000"/>
                </a:solidFill>
              </a:rPr>
              <a:t>Step 3</a:t>
            </a:r>
            <a:r>
              <a:rPr lang="en-GB" altLang="zh-CN" dirty="0"/>
              <a:t>: Add the strings you defined in step 1.</a:t>
            </a:r>
          </a:p>
          <a:p>
            <a:pPr lvl="1"/>
            <a:r>
              <a:rPr lang="en-GB" altLang="zh-CN" dirty="0"/>
              <a:t>In “declared attributes”, choose the prompt as well as the string array.</a:t>
            </a:r>
          </a:p>
          <a:p>
            <a:endParaRPr lang="en-GB" altLang="zh-CN" dirty="0"/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52C99-D027-4212-9564-9800E4B25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E3197-FA0A-40C8-BE26-E1449BD2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6E7216-A84C-4490-A17D-CA693A9B3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2491740"/>
            <a:ext cx="2651647" cy="33997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5BECD9-5C6B-4E99-BE80-3F74B00FFC15}"/>
              </a:ext>
            </a:extLst>
          </p:cNvPr>
          <p:cNvCxnSpPr>
            <a:cxnSpLocks/>
          </p:cNvCxnSpPr>
          <p:nvPr/>
        </p:nvCxnSpPr>
        <p:spPr>
          <a:xfrm flipH="1" flipV="1">
            <a:off x="2833370" y="5132070"/>
            <a:ext cx="297068" cy="49403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E03D7D9-ABD5-4986-B721-E0D8C9378DD8}"/>
              </a:ext>
            </a:extLst>
          </p:cNvPr>
          <p:cNvSpPr txBox="1"/>
          <p:nvPr/>
        </p:nvSpPr>
        <p:spPr>
          <a:xfrm>
            <a:off x="2684780" y="5614233"/>
            <a:ext cx="2399824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Click on this tiny button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D56D7F-2A4A-4691-9D58-F99A4268F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04" y="2128489"/>
            <a:ext cx="5806496" cy="3855076"/>
          </a:xfrm>
          <a:prstGeom prst="rect">
            <a:avLst/>
          </a:prstGeom>
        </p:spPr>
      </p:pic>
      <p:sp>
        <p:nvSpPr>
          <p:cNvPr id="10" name="Right Arrow 13">
            <a:extLst>
              <a:ext uri="{FF2B5EF4-FFF2-40B4-BE49-F238E27FC236}">
                <a16:creationId xmlns:a16="http://schemas.microsoft.com/office/drawing/2014/main" id="{F30354D8-4544-4D89-9492-EFC2F3CF05B1}"/>
              </a:ext>
            </a:extLst>
          </p:cNvPr>
          <p:cNvSpPr/>
          <p:nvPr/>
        </p:nvSpPr>
        <p:spPr>
          <a:xfrm>
            <a:off x="3136154" y="4786515"/>
            <a:ext cx="331582" cy="470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307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B192-E768-4628-95E4-DE4DA380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5E785-C19C-4A1D-A7FD-CEDDF933F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zh-CN" dirty="0"/>
              <a:t>More UI </a:t>
            </a:r>
            <a:r>
              <a:rPr lang="en-GB" altLang="zh-CN" dirty="0"/>
              <a:t>initialisation</a:t>
            </a:r>
            <a:r>
              <a:rPr lang="en-US" altLang="zh-CN" dirty="0"/>
              <a:t> methods</a:t>
            </a:r>
          </a:p>
          <a:p>
            <a:r>
              <a:rPr lang="en-US" altLang="zh-CN" dirty="0"/>
              <a:t>Events</a:t>
            </a:r>
          </a:p>
          <a:p>
            <a:r>
              <a:rPr lang="en-US" altLang="zh-CN" dirty="0"/>
              <a:t>Main Thread (UI Thread)</a:t>
            </a:r>
          </a:p>
          <a:p>
            <a:pPr lvl="1"/>
            <a:r>
              <a:rPr lang="en-US" altLang="zh-CN" dirty="0"/>
              <a:t>Control UI through non-UI threads</a:t>
            </a:r>
          </a:p>
          <a:p>
            <a:r>
              <a:rPr lang="en-US" altLang="zh-CN" dirty="0"/>
              <a:t>Notifications</a:t>
            </a:r>
          </a:p>
          <a:p>
            <a:pPr lvl="1"/>
            <a:r>
              <a:rPr lang="en-US" altLang="zh-CN" dirty="0"/>
              <a:t>Toast</a:t>
            </a:r>
          </a:p>
          <a:p>
            <a:pPr lvl="1"/>
            <a:r>
              <a:rPr lang="en-US" altLang="zh-CN" dirty="0"/>
              <a:t>Notification channels</a:t>
            </a:r>
          </a:p>
          <a:p>
            <a:endParaRPr lang="en-US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FADDD-B024-4F8C-A9B3-1CA22C97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7A83F-FB95-4A52-880E-E34E3EDF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7219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8E546-F255-4AB2-AF2D-749587CF5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Spinner How-to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74F5A-5E64-4DB5-A77C-C89489770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solidFill>
                  <a:srgbClr val="FF0000"/>
                </a:solidFill>
              </a:rPr>
              <a:t>Step 4</a:t>
            </a:r>
            <a:r>
              <a:rPr lang="en-GB" altLang="zh-CN" dirty="0"/>
              <a:t>: Choose spinner mode: dialog or dropdown</a:t>
            </a:r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68B1C-A93F-48B1-AE25-ADA6A22A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DEE4D-1CE5-4578-B7C8-559BC66C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95AD28EE-563E-4E1F-B20E-033E2B5593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551" y="1633492"/>
            <a:ext cx="2571027" cy="4206240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E3A1561A-D758-4A4D-B4FD-C63A8EA0593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122" y="1633492"/>
            <a:ext cx="2571027" cy="4206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159D4C-CBD4-4744-8F0C-7F39C7C2BAE3}"/>
              </a:ext>
            </a:extLst>
          </p:cNvPr>
          <p:cNvSpPr txBox="1"/>
          <p:nvPr/>
        </p:nvSpPr>
        <p:spPr>
          <a:xfrm>
            <a:off x="3684548" y="5677804"/>
            <a:ext cx="231230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Dropdown: No prompt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803E9E-8BA0-48BF-BD68-C3A3C3C22D12}"/>
              </a:ext>
            </a:extLst>
          </p:cNvPr>
          <p:cNvSpPr txBox="1"/>
          <p:nvPr/>
        </p:nvSpPr>
        <p:spPr>
          <a:xfrm>
            <a:off x="6177432" y="5672726"/>
            <a:ext cx="265040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Dialog: shows the prompt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90999C-0AC8-4BEF-B921-48FF9E198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16" y="2272936"/>
            <a:ext cx="2651647" cy="33997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ounded Rectangle 1">
            <a:extLst>
              <a:ext uri="{FF2B5EF4-FFF2-40B4-BE49-F238E27FC236}">
                <a16:creationId xmlns:a16="http://schemas.microsoft.com/office/drawing/2014/main" id="{AC0A032D-577C-4359-A496-A9A00C2FF5D2}"/>
              </a:ext>
            </a:extLst>
          </p:cNvPr>
          <p:cNvSpPr/>
          <p:nvPr/>
        </p:nvSpPr>
        <p:spPr>
          <a:xfrm>
            <a:off x="1583117" y="5382232"/>
            <a:ext cx="857250" cy="2333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02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122AA-7BAA-4CB5-9F72-92405CC5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Spinner How-to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9C42C-BDDC-4ECB-9EFE-7B952F742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>
                <a:solidFill>
                  <a:srgbClr val="FF0000"/>
                </a:solidFill>
              </a:rPr>
              <a:t>Step 5</a:t>
            </a:r>
            <a:r>
              <a:rPr lang="en-GB" altLang="zh-CN" dirty="0"/>
              <a:t>: Implement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OnItemSelectedListener</a:t>
            </a:r>
            <a:r>
              <a:rPr lang="en-GB" altLang="zh-CN" dirty="0"/>
              <a:t>.</a:t>
            </a:r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C8095-586D-40AE-AEED-433073642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6F30F-9B72-4705-95B5-C5B80E7E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48247E-5DAC-4A29-AF59-303AD8F1D12D}"/>
              </a:ext>
            </a:extLst>
          </p:cNvPr>
          <p:cNvSpPr/>
          <p:nvPr/>
        </p:nvSpPr>
        <p:spPr>
          <a:xfrm>
            <a:off x="891273" y="1974695"/>
            <a:ext cx="7361453" cy="3785652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</a:rPr>
              <a:t>final </a:t>
            </a:r>
            <a:r>
              <a:rPr lang="en-US" sz="2000" dirty="0"/>
              <a:t>Spinner s = </a:t>
            </a:r>
            <a:r>
              <a:rPr lang="en-US" sz="2000" dirty="0" err="1"/>
              <a:t>findViewById</a:t>
            </a:r>
            <a:r>
              <a:rPr lang="en-US" sz="2000" dirty="0"/>
              <a:t>(</a:t>
            </a:r>
            <a:r>
              <a:rPr lang="en-US" sz="2000" dirty="0" err="1"/>
              <a:t>R.id.</a:t>
            </a:r>
            <a:r>
              <a:rPr lang="en-US" sz="2000" b="1" i="1" dirty="0" err="1">
                <a:solidFill>
                  <a:srgbClr val="660E7A"/>
                </a:solidFill>
              </a:rPr>
              <a:t>spinner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 err="1"/>
              <a:t>s.setOnItemSelectedListener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000080"/>
                </a:solidFill>
              </a:rPr>
              <a:t>new </a:t>
            </a:r>
            <a:r>
              <a:rPr lang="en-US" sz="2000" dirty="0" err="1"/>
              <a:t>Spinner.OnItemSelectedListener</a:t>
            </a:r>
            <a:r>
              <a:rPr lang="en-US" sz="2000" dirty="0"/>
              <a:t>() {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>
                <a:solidFill>
                  <a:srgbClr val="808000"/>
                </a:solidFill>
              </a:rPr>
              <a:t>@Override</a:t>
            </a:r>
            <a:br>
              <a:rPr lang="en-US" sz="2000" dirty="0">
                <a:solidFill>
                  <a:srgbClr val="808000"/>
                </a:solidFill>
              </a:rPr>
            </a:br>
            <a:r>
              <a:rPr lang="en-US" sz="2000" dirty="0">
                <a:solidFill>
                  <a:srgbClr val="808000"/>
                </a:solidFill>
              </a:rPr>
              <a:t>    </a:t>
            </a:r>
            <a:r>
              <a:rPr lang="en-US" sz="2000" b="1" dirty="0">
                <a:solidFill>
                  <a:srgbClr val="000080"/>
                </a:solidFill>
              </a:rPr>
              <a:t>public void </a:t>
            </a:r>
            <a:r>
              <a:rPr lang="en-US" sz="2000" dirty="0" err="1"/>
              <a:t>onItemSelected</a:t>
            </a:r>
            <a:r>
              <a:rPr lang="en-US" sz="2000" dirty="0"/>
              <a:t>(</a:t>
            </a:r>
            <a:r>
              <a:rPr lang="en-US" sz="2000" dirty="0" err="1"/>
              <a:t>AdapterView</a:t>
            </a:r>
            <a:r>
              <a:rPr lang="en-US" sz="2000" dirty="0"/>
              <a:t>&lt;?&gt; parent,</a:t>
            </a:r>
            <a:br>
              <a:rPr lang="en-US" sz="2000" dirty="0"/>
            </a:br>
            <a:r>
              <a:rPr lang="en-US" sz="2000" dirty="0"/>
              <a:t>                               View view, </a:t>
            </a:r>
            <a:r>
              <a:rPr lang="en-US" sz="2000" b="1" dirty="0">
                <a:solidFill>
                  <a:srgbClr val="000080"/>
                </a:solidFill>
              </a:rPr>
              <a:t>int </a:t>
            </a:r>
            <a:r>
              <a:rPr lang="en-US" sz="2000" dirty="0"/>
              <a:t>position, </a:t>
            </a:r>
            <a:r>
              <a:rPr lang="en-US" sz="2000" b="1" dirty="0">
                <a:solidFill>
                  <a:srgbClr val="000080"/>
                </a:solidFill>
              </a:rPr>
              <a:t>long </a:t>
            </a:r>
            <a:r>
              <a:rPr lang="en-US" sz="2000" dirty="0"/>
              <a:t>id) {</a:t>
            </a:r>
            <a:br>
              <a:rPr lang="en-US" sz="2000" dirty="0"/>
            </a:br>
            <a:r>
              <a:rPr lang="en-US" sz="2000" dirty="0"/>
              <a:t>               ……</a:t>
            </a:r>
            <a:br>
              <a:rPr lang="en-US" sz="2000" dirty="0"/>
            </a:br>
            <a:r>
              <a:rPr lang="en-US" sz="2000" dirty="0"/>
              <a:t>    }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>
                <a:solidFill>
                  <a:srgbClr val="808000"/>
                </a:solidFill>
              </a:rPr>
              <a:t>@Override</a:t>
            </a:r>
            <a:br>
              <a:rPr lang="en-US" sz="2000" dirty="0">
                <a:solidFill>
                  <a:srgbClr val="808000"/>
                </a:solidFill>
              </a:rPr>
            </a:br>
            <a:r>
              <a:rPr lang="en-US" sz="2000" dirty="0">
                <a:solidFill>
                  <a:srgbClr val="808000"/>
                </a:solidFill>
              </a:rPr>
              <a:t>    </a:t>
            </a:r>
            <a:r>
              <a:rPr lang="en-US" sz="2000" b="1" dirty="0">
                <a:solidFill>
                  <a:srgbClr val="000080"/>
                </a:solidFill>
              </a:rPr>
              <a:t>public void </a:t>
            </a:r>
            <a:r>
              <a:rPr lang="en-US" sz="2000" dirty="0" err="1"/>
              <a:t>onNothingSelected</a:t>
            </a:r>
            <a:r>
              <a:rPr lang="en-US" sz="2000" dirty="0"/>
              <a:t>(</a:t>
            </a:r>
            <a:r>
              <a:rPr lang="en-US" sz="2000" dirty="0" err="1"/>
              <a:t>AdapterView</a:t>
            </a:r>
            <a:r>
              <a:rPr lang="en-US" sz="2000" dirty="0"/>
              <a:t>&lt;?&gt; parent) {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    }</a:t>
            </a:r>
            <a:br>
              <a:rPr lang="en-US" sz="2000" dirty="0"/>
            </a:br>
            <a:r>
              <a:rPr lang="en-US" sz="2000" dirty="0"/>
              <a:t>});</a:t>
            </a:r>
            <a:endParaRPr lang="en-GB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8D2EA4-6D30-4861-8BA5-8418E46CACD6}"/>
              </a:ext>
            </a:extLst>
          </p:cNvPr>
          <p:cNvSpPr/>
          <p:nvPr/>
        </p:nvSpPr>
        <p:spPr>
          <a:xfrm>
            <a:off x="2078243" y="5437181"/>
            <a:ext cx="617448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https://stackoverflow.com/questions/3009745/what-does-the-question-mark-in-java-generics-type-parameter-mean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0D756A-C2CA-46A0-93C4-06C40EADBF76}"/>
              </a:ext>
            </a:extLst>
          </p:cNvPr>
          <p:cNvCxnSpPr/>
          <p:nvPr/>
        </p:nvCxnSpPr>
        <p:spPr>
          <a:xfrm flipV="1">
            <a:off x="5997209" y="4714534"/>
            <a:ext cx="0" cy="7226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622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FE45D-715C-4641-A124-DF253E63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/>
              <a:t>onItemSelected</a:t>
            </a:r>
            <a:r>
              <a:rPr lang="en-GB" altLang="zh-CN" dirty="0"/>
              <a:t>()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1146-3C05-418A-9551-C1432891F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r>
              <a:rPr lang="en-GB" altLang="zh-CN" dirty="0"/>
              <a:t>Parameters:</a:t>
            </a:r>
          </a:p>
          <a:p>
            <a:r>
              <a:rPr lang="en-GB" altLang="zh-CN" dirty="0"/>
              <a:t>parent – The </a:t>
            </a:r>
            <a:r>
              <a:rPr lang="en-GB" altLang="zh-CN" dirty="0" err="1"/>
              <a:t>AdapterView</a:t>
            </a:r>
            <a:r>
              <a:rPr lang="en-GB" altLang="zh-CN" dirty="0"/>
              <a:t> where the selection happened</a:t>
            </a:r>
          </a:p>
          <a:p>
            <a:r>
              <a:rPr lang="en-GB" altLang="zh-CN" dirty="0"/>
              <a:t>view – The view within the </a:t>
            </a:r>
            <a:r>
              <a:rPr lang="en-GB" altLang="zh-CN" dirty="0" err="1"/>
              <a:t>AdapterView</a:t>
            </a:r>
            <a:r>
              <a:rPr lang="en-GB" altLang="zh-CN" dirty="0"/>
              <a:t> that was clicked</a:t>
            </a:r>
          </a:p>
          <a:p>
            <a:r>
              <a:rPr lang="en-GB" altLang="zh-CN" dirty="0"/>
              <a:t>position – The position of the view in the adapter</a:t>
            </a:r>
          </a:p>
          <a:p>
            <a:r>
              <a:rPr lang="en-GB" altLang="zh-CN" dirty="0"/>
              <a:t>id – The row id of the item that is selected</a:t>
            </a:r>
          </a:p>
          <a:p>
            <a:pPr marL="0" indent="0">
              <a:buNone/>
            </a:pPr>
            <a:r>
              <a:rPr lang="en-GB" altLang="zh-CN" dirty="0">
                <a:hlinkClick r:id="rId2"/>
              </a:rPr>
              <a:t>https://stackoverflow.com/questions/12965817/practical-difference-between-position-and-row-id-in-onlistitemclick</a:t>
            </a:r>
            <a:endParaRPr lang="en-GB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A2A6B-9DBB-4806-91E0-758F01BCB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DC828-EB51-495E-B8DE-C70C996B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D0912-2FD9-4A4C-B4E3-93C3E414B106}"/>
              </a:ext>
            </a:extLst>
          </p:cNvPr>
          <p:cNvSpPr txBox="1"/>
          <p:nvPr/>
        </p:nvSpPr>
        <p:spPr>
          <a:xfrm>
            <a:off x="1413050" y="1294902"/>
            <a:ext cx="586258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80"/>
                </a:solidFill>
              </a:rPr>
              <a:t>public void </a:t>
            </a:r>
            <a:r>
              <a:rPr lang="en-US" altLang="zh-CN" sz="2000" dirty="0" err="1"/>
              <a:t>onItemSelected</a:t>
            </a:r>
            <a:r>
              <a:rPr lang="en-US" altLang="zh-CN" sz="2000" dirty="0"/>
              <a:t>(</a:t>
            </a:r>
            <a:r>
              <a:rPr lang="en-US" altLang="zh-CN" sz="2000" dirty="0" err="1"/>
              <a:t>AdapterView</a:t>
            </a:r>
            <a:r>
              <a:rPr lang="en-US" altLang="zh-CN" sz="2000" dirty="0"/>
              <a:t>&lt;?&gt; parent,</a:t>
            </a:r>
            <a:br>
              <a:rPr lang="en-US" altLang="zh-CN" sz="2000" dirty="0"/>
            </a:br>
            <a:r>
              <a:rPr lang="en-US" altLang="zh-CN" sz="2000" dirty="0"/>
              <a:t>                               View </a:t>
            </a:r>
            <a:r>
              <a:rPr lang="en-US" altLang="zh-CN" sz="2000" dirty="0" err="1"/>
              <a:t>view</a:t>
            </a:r>
            <a:r>
              <a:rPr lang="en-US" altLang="zh-CN" sz="2000" dirty="0"/>
              <a:t>, </a:t>
            </a:r>
            <a:r>
              <a:rPr lang="en-US" altLang="zh-CN" sz="2000" b="1" dirty="0">
                <a:solidFill>
                  <a:srgbClr val="000080"/>
                </a:solidFill>
              </a:rPr>
              <a:t>int </a:t>
            </a:r>
            <a:r>
              <a:rPr lang="en-US" altLang="zh-CN" sz="2000" dirty="0"/>
              <a:t>position, </a:t>
            </a:r>
            <a:r>
              <a:rPr lang="en-US" altLang="zh-CN" sz="2000" b="1" dirty="0">
                <a:solidFill>
                  <a:srgbClr val="000080"/>
                </a:solidFill>
              </a:rPr>
              <a:t>long </a:t>
            </a:r>
            <a:r>
              <a:rPr lang="en-US" altLang="zh-CN" sz="2000" dirty="0"/>
              <a:t>id) {</a:t>
            </a:r>
            <a:br>
              <a:rPr lang="en-US" altLang="zh-CN" sz="2000" dirty="0"/>
            </a:br>
            <a:r>
              <a:rPr lang="en-US" altLang="zh-CN" sz="2000" dirty="0"/>
              <a:t>               ……</a:t>
            </a:r>
            <a:br>
              <a:rPr lang="en-US" altLang="zh-CN" sz="2000" dirty="0"/>
            </a:br>
            <a:r>
              <a:rPr lang="en-US" altLang="zh-CN" sz="2000" dirty="0"/>
              <a:t>    }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7071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BC9A2-A295-4AC3-8FCA-B314A162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Manually Adding Items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162BA-44F0-487D-B2EB-26470B3A1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code below manually adds items to the spinner.</a:t>
            </a:r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69387-DA6E-4B5D-BD31-8721E9BDC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9FAFA-1DE9-4D42-B420-1093DE84F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3593E2-69C6-4C92-AECA-817B5FEB83F5}"/>
              </a:ext>
            </a:extLst>
          </p:cNvPr>
          <p:cNvSpPr/>
          <p:nvPr/>
        </p:nvSpPr>
        <p:spPr>
          <a:xfrm>
            <a:off x="777561" y="1963727"/>
            <a:ext cx="7588878" cy="2862322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/>
              <a:t>Spinner spinner2 = (Spinner) </a:t>
            </a:r>
            <a:r>
              <a:rPr lang="en-US" sz="2000" dirty="0" err="1"/>
              <a:t>findViewById</a:t>
            </a:r>
            <a:r>
              <a:rPr lang="en-US" sz="2000" dirty="0"/>
              <a:t>(R.id.</a:t>
            </a:r>
            <a:r>
              <a:rPr lang="en-US" sz="2000" b="1" i="1" dirty="0">
                <a:solidFill>
                  <a:srgbClr val="660E7A"/>
                </a:solidFill>
              </a:rPr>
              <a:t>spinner2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/>
              <a:t>List&lt;String&gt; list = </a:t>
            </a:r>
            <a:r>
              <a:rPr lang="en-US" sz="2000" b="1" dirty="0">
                <a:solidFill>
                  <a:srgbClr val="000080"/>
                </a:solidFill>
              </a:rPr>
              <a:t>new </a:t>
            </a:r>
            <a:r>
              <a:rPr lang="en-US" sz="2000" dirty="0" err="1"/>
              <a:t>ArrayList</a:t>
            </a:r>
            <a:r>
              <a:rPr lang="en-US" sz="2000" dirty="0"/>
              <a:t>&lt;String&gt;();</a:t>
            </a:r>
            <a:br>
              <a:rPr lang="en-US" sz="2000" dirty="0"/>
            </a:br>
            <a:r>
              <a:rPr lang="en-US" sz="2000" dirty="0" err="1"/>
              <a:t>list.add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008000"/>
                </a:solidFill>
              </a:rPr>
              <a:t>"Sing"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 err="1"/>
              <a:t>list.add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008000"/>
                </a:solidFill>
              </a:rPr>
              <a:t>"Dance"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 err="1"/>
              <a:t>list.add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008000"/>
                </a:solidFill>
              </a:rPr>
              <a:t>"Rap"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 err="1"/>
              <a:t>list.add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008000"/>
                </a:solidFill>
              </a:rPr>
              <a:t>"Basketball"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 err="1"/>
              <a:t>ArrayAdapter</a:t>
            </a:r>
            <a:r>
              <a:rPr lang="en-US" sz="2000" dirty="0"/>
              <a:t>&lt;String&gt; </a:t>
            </a:r>
            <a:r>
              <a:rPr lang="en-US" sz="2000" dirty="0" err="1"/>
              <a:t>dataAdapter</a:t>
            </a:r>
            <a:r>
              <a:rPr lang="en-US" sz="2000" dirty="0"/>
              <a:t> = </a:t>
            </a:r>
            <a:r>
              <a:rPr lang="en-US" sz="2000" b="1" dirty="0">
                <a:solidFill>
                  <a:srgbClr val="000080"/>
                </a:solidFill>
              </a:rPr>
              <a:t>new </a:t>
            </a:r>
            <a:r>
              <a:rPr lang="en-US" sz="2000" dirty="0" err="1"/>
              <a:t>ArrayAdapter</a:t>
            </a:r>
            <a:r>
              <a:rPr lang="en-US" sz="2000" dirty="0"/>
              <a:t>&lt;String&gt; (</a:t>
            </a:r>
            <a:r>
              <a:rPr lang="en-US" sz="2000" b="1" dirty="0">
                <a:solidFill>
                  <a:srgbClr val="000080"/>
                </a:solidFill>
              </a:rPr>
              <a:t>this</a:t>
            </a:r>
            <a:r>
              <a:rPr lang="en-US" sz="2000" dirty="0"/>
              <a:t>, </a:t>
            </a:r>
            <a:r>
              <a:rPr lang="en-US" sz="2000" dirty="0" err="1"/>
              <a:t>android.R.layout.</a:t>
            </a:r>
            <a:r>
              <a:rPr lang="en-US" sz="2000" b="1" i="1" dirty="0" err="1">
                <a:solidFill>
                  <a:srgbClr val="660E7A"/>
                </a:solidFill>
              </a:rPr>
              <a:t>simple_spinner_item</a:t>
            </a:r>
            <a:r>
              <a:rPr lang="en-US" sz="2000" dirty="0"/>
              <a:t>, list);</a:t>
            </a:r>
            <a:br>
              <a:rPr lang="en-US" sz="2000" dirty="0"/>
            </a:br>
            <a:r>
              <a:rPr lang="en-US" sz="2000" dirty="0"/>
              <a:t>spinner2.setAdapter(</a:t>
            </a:r>
            <a:r>
              <a:rPr lang="en-US" sz="2000" dirty="0" err="1"/>
              <a:t>dataAdapter</a:t>
            </a:r>
            <a:r>
              <a:rPr lang="en-US" sz="2000" dirty="0"/>
              <a:t>);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52758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08BA-DC6F-4C21-8577-B01447D0E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Extended Reading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E4344-692D-453C-9213-208C233B5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zh-CN" dirty="0"/>
              <a:t>An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AdapterView</a:t>
            </a:r>
            <a:r>
              <a:rPr lang="en-GB" altLang="zh-CN" dirty="0"/>
              <a:t> is a view whose </a:t>
            </a:r>
            <a:r>
              <a:rPr lang="en-GB" altLang="zh-CN" dirty="0">
                <a:solidFill>
                  <a:srgbClr val="FF0000"/>
                </a:solidFill>
              </a:rPr>
              <a:t>children</a:t>
            </a:r>
            <a:r>
              <a:rPr lang="en-GB" altLang="zh-CN" dirty="0"/>
              <a:t> are determined by an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Adapter</a:t>
            </a:r>
            <a:r>
              <a:rPr lang="en-GB" altLang="zh-CN" dirty="0"/>
              <a:t>.</a:t>
            </a:r>
          </a:p>
          <a:p>
            <a:pPr marL="0" indent="0">
              <a:buNone/>
            </a:pPr>
            <a:endParaRPr lang="en-GB" altLang="zh-CN" dirty="0"/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125B1-E2BB-4A05-B173-01E4C5DD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906ED-7A8B-4D14-814B-3DE4C64BA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BE26A-FE82-42F9-BE29-70DE25D38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80" y="2306396"/>
            <a:ext cx="4218432" cy="34628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21B04E-DB32-4F5E-B3E7-43328256A814}"/>
              </a:ext>
            </a:extLst>
          </p:cNvPr>
          <p:cNvCxnSpPr/>
          <p:nvPr/>
        </p:nvCxnSpPr>
        <p:spPr>
          <a:xfrm flipH="1">
            <a:off x="3344896" y="1719929"/>
            <a:ext cx="2145792" cy="19994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65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AE901-B000-4F22-8EAA-351ECE3C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Adapter &amp; Adapter View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21F3B-E777-4CA2-B9F4-A4E309CC2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The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ArrayAdapter</a:t>
            </a:r>
            <a:r>
              <a:rPr lang="en-GB" altLang="zh-CN" dirty="0"/>
              <a:t> we saw is a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BaseAdapter</a:t>
            </a:r>
            <a:r>
              <a:rPr lang="en-GB" altLang="zh-CN" dirty="0"/>
              <a:t> </a:t>
            </a:r>
            <a:r>
              <a:rPr lang="en-US" altLang="zh-CN" dirty="0"/>
              <a:t>backed by an array of arbitrary objects.</a:t>
            </a:r>
          </a:p>
          <a:p>
            <a:pPr lvl="1"/>
            <a:r>
              <a:rPr lang="en-US" altLang="zh-CN" dirty="0"/>
              <a:t>It’s a subclass of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BaseAdapter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/>
              <a:t>A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BaseAdapter</a:t>
            </a:r>
            <a:r>
              <a:rPr lang="en-US" altLang="zh-CN" dirty="0"/>
              <a:t> is an implementation of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Adapter</a:t>
            </a:r>
            <a:r>
              <a:rPr lang="en-US" altLang="zh-CN" dirty="0"/>
              <a:t> interface that can support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ListView</a:t>
            </a:r>
            <a:r>
              <a:rPr lang="en-US" altLang="zh-CN" dirty="0"/>
              <a:t> and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Spinner</a:t>
            </a:r>
            <a:r>
              <a:rPr lang="en-US" altLang="zh-CN" dirty="0"/>
              <a:t>.</a:t>
            </a:r>
          </a:p>
          <a:p>
            <a:pPr lvl="3"/>
            <a:endParaRPr lang="en-US" altLang="zh-CN" dirty="0"/>
          </a:p>
          <a:p>
            <a:r>
              <a:rPr lang="en-GB" altLang="zh-CN" dirty="0"/>
              <a:t>An </a:t>
            </a:r>
            <a:r>
              <a:rPr lang="en-GB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Adapter</a:t>
            </a:r>
            <a:r>
              <a:rPr lang="en-GB" altLang="zh-CN" dirty="0"/>
              <a:t> object acts as a bridge between an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AdapterView</a:t>
            </a:r>
            <a:r>
              <a:rPr lang="en-GB" altLang="zh-CN" dirty="0"/>
              <a:t> and the underlying data for that view.</a:t>
            </a:r>
          </a:p>
          <a:p>
            <a:pPr lvl="3"/>
            <a:endParaRPr lang="en-GB" altLang="zh-CN" dirty="0"/>
          </a:p>
          <a:p>
            <a:r>
              <a:rPr lang="en-GB" altLang="zh-CN" dirty="0"/>
              <a:t>An </a:t>
            </a:r>
            <a:r>
              <a:rPr lang="en-GB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AdapterView</a:t>
            </a:r>
            <a:r>
              <a:rPr lang="en-GB" altLang="zh-CN" dirty="0"/>
              <a:t> is a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GB" altLang="zh-CN" dirty="0"/>
              <a:t> whose children are determined by an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Adapter</a:t>
            </a:r>
            <a:r>
              <a:rPr lang="en-GB" altLang="zh-CN" dirty="0"/>
              <a:t>. </a:t>
            </a:r>
          </a:p>
          <a:p>
            <a:pPr lvl="1"/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Spinner</a:t>
            </a:r>
            <a:r>
              <a:rPr lang="en-GB" altLang="zh-CN" dirty="0"/>
              <a:t>,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ListView</a:t>
            </a:r>
            <a:r>
              <a:rPr lang="en-GB" altLang="zh-CN" dirty="0"/>
              <a:t>,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GridView</a:t>
            </a:r>
            <a:r>
              <a:rPr lang="en-GB" altLang="zh-CN" dirty="0"/>
              <a:t> are different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AdapterViews</a:t>
            </a:r>
            <a:r>
              <a:rPr lang="en-GB" altLang="zh-CN" dirty="0"/>
              <a:t>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F8430-2A3E-475F-A668-242CFB723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1250B-7FF4-4F2E-9412-34BA3457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3668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A9E3-9F3D-4B3A-9E6D-18BFC2301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Thread (UI Thread)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2D62D-710D-4E52-9637-FB557A641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/>
              <a:t>Changing UI concurrently:</a:t>
            </a:r>
          </a:p>
          <a:p>
            <a:r>
              <a:rPr lang="en-GB" altLang="zh-CN" dirty="0" err="1"/>
              <a:t>runOnUiThread</a:t>
            </a:r>
            <a:r>
              <a:rPr lang="en-GB" altLang="zh-CN" dirty="0"/>
              <a:t>, </a:t>
            </a:r>
            <a:r>
              <a:rPr lang="en-GB" altLang="zh-CN" dirty="0" err="1"/>
              <a:t>AsyncTask</a:t>
            </a:r>
            <a:r>
              <a:rPr lang="en-GB" altLang="zh-CN" dirty="0"/>
              <a:t>, </a:t>
            </a:r>
            <a:r>
              <a:rPr lang="en-GB" altLang="zh-CN" dirty="0" err="1"/>
              <a:t>View.post</a:t>
            </a:r>
            <a:r>
              <a:rPr lang="en-GB" altLang="zh-CN" dirty="0"/>
              <a:t>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F212D-DB6C-410B-B539-80A28DCC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B5B55-2C92-4E91-8D0A-B89510FE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831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C8777-D579-46AC-88CD-51CBE937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Thread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D25A3-24B2-4B39-9653-15932C2B8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Android Uses a </a:t>
            </a:r>
            <a:r>
              <a:rPr lang="en-US" altLang="zh-CN" dirty="0">
                <a:solidFill>
                  <a:srgbClr val="FF0000"/>
                </a:solidFill>
              </a:rPr>
              <a:t>single thread</a:t>
            </a:r>
            <a:r>
              <a:rPr lang="en-US" altLang="zh-CN" dirty="0"/>
              <a:t> to draw UI, listen for events and invoke activity life cycle functions of an app.</a:t>
            </a:r>
          </a:p>
          <a:p>
            <a:pPr lvl="3"/>
            <a:endParaRPr lang="en-US" altLang="zh-CN" dirty="0"/>
          </a:p>
          <a:p>
            <a:r>
              <a:rPr lang="en-US" altLang="zh-CN" dirty="0"/>
              <a:t>If this thread gets </a:t>
            </a:r>
            <a:r>
              <a:rPr lang="en-US" altLang="zh-CN" u="sng" dirty="0"/>
              <a:t>blocked</a:t>
            </a:r>
            <a:r>
              <a:rPr lang="en-US" altLang="zh-CN" dirty="0"/>
              <a:t> for too long, </a:t>
            </a:r>
            <a:r>
              <a:rPr lang="en-US" altLang="zh-CN" dirty="0">
                <a:solidFill>
                  <a:srgbClr val="FF0000"/>
                </a:solidFill>
              </a:rPr>
              <a:t>Android Not Responsive (ANR) error</a:t>
            </a:r>
            <a:r>
              <a:rPr lang="en-US" altLang="zh-CN" dirty="0"/>
              <a:t> will be thrown to the user.</a:t>
            </a:r>
          </a:p>
          <a:p>
            <a:pPr lvl="1"/>
            <a:r>
              <a:rPr lang="en-US" altLang="zh-CN" u="sng" dirty="0"/>
              <a:t>Block</a:t>
            </a:r>
            <a:r>
              <a:rPr lang="en-US" altLang="zh-CN" dirty="0"/>
              <a:t>: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Thread.sleep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zh-CN" dirty="0"/>
              <a:t> or similar situations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Bad app user experience = a good reason to uninstall.</a:t>
            </a:r>
          </a:p>
          <a:p>
            <a:r>
              <a:rPr lang="en-US" altLang="zh-CN" dirty="0"/>
              <a:t>To prevent this annoying error, you need to create new threads for long running background work.</a:t>
            </a:r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5AA07-9006-49B6-AF15-794FC93AE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1232D-A762-4B9C-A606-CA781562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6" name="Picture 2" descr="anr">
            <a:extLst>
              <a:ext uri="{FF2B5EF4-FFF2-40B4-BE49-F238E27FC236}">
                <a16:creationId xmlns:a16="http://schemas.microsoft.com/office/drawing/2014/main" id="{DA87EAC4-D027-4799-B78A-D64FCC856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4" t="9066" r="12042" b="10226"/>
          <a:stretch>
            <a:fillRect/>
          </a:stretch>
        </p:blipFill>
        <p:spPr bwMode="auto">
          <a:xfrm>
            <a:off x="1197805" y="3429000"/>
            <a:ext cx="2710543" cy="140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923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5A36-A2E3-44C8-BD32-619DB316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Modifying UI from Other Threads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A7BB2-B571-4B36-9D49-18E0C434A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Now consider this situation:</a:t>
            </a:r>
          </a:p>
          <a:p>
            <a:pPr lvl="1"/>
            <a:r>
              <a:rPr lang="en-GB" altLang="zh-CN" dirty="0"/>
              <a:t>User clicks a play button.</a:t>
            </a:r>
          </a:p>
          <a:p>
            <a:pPr lvl="1"/>
            <a:r>
              <a:rPr lang="en-GB" altLang="zh-CN" dirty="0"/>
              <a:t>The app plays a short piece of music in the background.</a:t>
            </a:r>
          </a:p>
          <a:p>
            <a:pPr lvl="1"/>
            <a:r>
              <a:rPr lang="en-GB" altLang="zh-CN" dirty="0"/>
              <a:t>Then the button’s shape need to change to “stopped”.</a:t>
            </a:r>
          </a:p>
          <a:p>
            <a:endParaRPr lang="en-GB" altLang="zh-CN" dirty="0"/>
          </a:p>
          <a:p>
            <a:r>
              <a:rPr lang="en-GB" altLang="zh-CN" dirty="0"/>
              <a:t>What is your design?</a:t>
            </a:r>
          </a:p>
          <a:p>
            <a:pPr lvl="1"/>
            <a:r>
              <a:rPr lang="en-GB" altLang="zh-CN" dirty="0"/>
              <a:t>Create a thread to play the music.</a:t>
            </a:r>
          </a:p>
          <a:p>
            <a:pPr lvl="1"/>
            <a:r>
              <a:rPr lang="en-GB" altLang="zh-CN" dirty="0"/>
              <a:t>Wait for the “play” thread? That will block the UI thread.</a:t>
            </a:r>
          </a:p>
          <a:p>
            <a:pPr lvl="1"/>
            <a:r>
              <a:rPr lang="en-GB" altLang="zh-CN" dirty="0"/>
              <a:t>Let the “play” thread finish and then let it change the button?</a:t>
            </a:r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D12A2-7A37-4A3E-AD74-59CC2562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7E38F-974E-4679-B11C-D784B2FD3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992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40B72-EAD4-4EAB-9F93-C07E5AF8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Modifying UI from Other Threads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DADCF-2FDA-4D0A-BB7D-53C4A98AB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Unfortunately, </a:t>
            </a:r>
            <a:r>
              <a:rPr lang="en-GB" altLang="zh-CN" dirty="0">
                <a:solidFill>
                  <a:srgbClr val="FF0000"/>
                </a:solidFill>
              </a:rPr>
              <a:t>UI (widgets and layouts) can only be changed by the main thread.</a:t>
            </a:r>
          </a:p>
          <a:p>
            <a:pPr lvl="1"/>
            <a:r>
              <a:rPr lang="en-GB" altLang="zh-CN" dirty="0"/>
              <a:t>You can start an activity using non-UI threads though.</a:t>
            </a:r>
          </a:p>
          <a:p>
            <a:pPr lvl="3"/>
            <a:endParaRPr lang="en-GB" altLang="zh-CN" dirty="0"/>
          </a:p>
          <a:p>
            <a:r>
              <a:rPr lang="en-GB" altLang="zh-CN" dirty="0"/>
              <a:t>Attempting to use non-UI thread to change UI,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CalledFromWrongThreadException</a:t>
            </a:r>
            <a:r>
              <a:rPr lang="en-US" altLang="zh-CN" dirty="0"/>
              <a:t> might be thrown.</a:t>
            </a:r>
            <a:endParaRPr lang="en-GB" altLang="zh-CN" dirty="0"/>
          </a:p>
          <a:p>
            <a:pPr lvl="1"/>
            <a:r>
              <a:rPr lang="en-GB" altLang="zh-CN" dirty="0"/>
              <a:t>Using only the UI thread to manage UI can make your app much easier to debug and run more robust.</a:t>
            </a:r>
          </a:p>
          <a:p>
            <a:pPr lvl="1"/>
            <a:endParaRPr lang="en-GB" altLang="zh-CN" dirty="0"/>
          </a:p>
          <a:p>
            <a:r>
              <a:rPr lang="en-GB" altLang="zh-CN" dirty="0"/>
              <a:t>There are a few methods to enable UI and non-UI threads to communicate.</a:t>
            </a:r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6A841-1309-4993-8057-4AC6A520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F6917-689E-46E1-B2EF-2CBB9CA6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078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91D97D-6FAB-4AD8-92E0-2A6744E8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UI </a:t>
            </a:r>
            <a:r>
              <a:rPr lang="en-GB" altLang="zh-CN" dirty="0"/>
              <a:t>Initialisation</a:t>
            </a:r>
            <a:r>
              <a:rPr lang="en-US" altLang="zh-CN" dirty="0"/>
              <a:t> Methods</a:t>
            </a:r>
            <a:endParaRPr lang="zh-CN" alt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04EE1F-FDC8-44F8-BAC2-A19DF0723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LayoutParams</a:t>
            </a:r>
            <a:r>
              <a:rPr lang="en-US" altLang="zh-CN" dirty="0"/>
              <a:t>, </a:t>
            </a:r>
            <a:r>
              <a:rPr lang="en-US" altLang="zh-CN" dirty="0" err="1"/>
              <a:t>LayoutInflater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3FBF3-E0D8-42B1-BAB0-21BBCD21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DA23D-EF77-4334-A5BA-E3691481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0343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58A1C-4CB9-44E9-8BB3-C9F5ED84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Modifying UI from Other Threads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2EA4-1B80-446F-A86E-9AE169273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We are introducing 3 approaches:</a:t>
            </a:r>
          </a:p>
          <a:p>
            <a:pPr lvl="1"/>
            <a:r>
              <a:rPr lang="en-GB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.runOnUiThread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(Runnable)</a:t>
            </a:r>
          </a:p>
          <a:p>
            <a:pPr lvl="1"/>
            <a:r>
              <a:rPr lang="en-GB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.post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(Runnable)</a:t>
            </a:r>
          </a:p>
          <a:p>
            <a:pPr lvl="1"/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AsyncTask</a:t>
            </a:r>
            <a:endParaRPr lang="en-GB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endParaRPr lang="en-GB" altLang="zh-CN" dirty="0"/>
          </a:p>
          <a:p>
            <a:r>
              <a:rPr lang="en-GB" altLang="zh-CN" dirty="0"/>
              <a:t>Examples scenario: Click start button, then for every 1 second, the content of a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lang="en-GB" altLang="zh-CN" dirty="0"/>
              <a:t> is changed. Last 5 sec.</a:t>
            </a:r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D0E3E-CD72-4B4C-B556-EEE50ED7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1CD29-B50F-4555-9253-A99C4DB0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654874-8D9B-40D3-A718-38E057E7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091" y="4052462"/>
            <a:ext cx="22225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EDEF07-AD20-40C2-9597-5D0AB4AFBEA8}"/>
              </a:ext>
            </a:extLst>
          </p:cNvPr>
          <p:cNvSpPr txBox="1"/>
          <p:nvPr/>
        </p:nvSpPr>
        <p:spPr>
          <a:xfrm>
            <a:off x="1450612" y="5058441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Loop 1 -&gt; 2 -&gt; 3 -&gt; 4 -&gt;</a:t>
            </a:r>
          </a:p>
        </p:txBody>
      </p:sp>
    </p:spTree>
    <p:extLst>
      <p:ext uri="{BB962C8B-B14F-4D97-AF65-F5344CB8AC3E}">
        <p14:creationId xmlns:p14="http://schemas.microsoft.com/office/powerpoint/2010/main" val="3817181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37BD-2801-41BD-8B0E-E0E0CED6C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Firstly, the </a:t>
            </a:r>
            <a:r>
              <a:rPr lang="en-GB" altLang="zh-CN" dirty="0">
                <a:solidFill>
                  <a:srgbClr val="FF0000"/>
                </a:solidFill>
              </a:rPr>
              <a:t>Incorrect</a:t>
            </a:r>
            <a:r>
              <a:rPr lang="en-GB" altLang="zh-CN" dirty="0"/>
              <a:t> Solution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007BF-7876-4D08-B3F1-8C401B12F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1872"/>
            <a:ext cx="7886700" cy="4915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Button 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startButton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findViewById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R.id.</a:t>
            </a:r>
            <a:r>
              <a:rPr lang="en-US" altLang="zh-CN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startButton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startButton.setOnClickListener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US" altLang="zh-CN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View.OnClickListener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lang="en-US" altLang="zh-CN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(View v) {</a:t>
            </a:r>
            <a:b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US" altLang="zh-CN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  <a:b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zh-CN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Thread.</a:t>
            </a:r>
            <a:r>
              <a:rPr lang="en-US" altLang="zh-CN" sz="18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sleep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en-US" altLang="zh-CN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  <a:b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e.printStackTrace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  <a:b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label = 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findViewById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R.id.</a:t>
            </a:r>
            <a:r>
              <a:rPr lang="en-US" altLang="zh-CN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messageLabel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label.setText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"loop " 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endParaRPr lang="en-GB" altLang="zh-CN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98FE4-9AE6-4741-80B0-ADD49DF90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AFFE0-40A7-45C8-97BA-F674EEEF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B96DD7-DF68-4D49-A1B4-7381137B5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1823198"/>
            <a:ext cx="1816917" cy="13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199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B27A2-F743-46CE-9558-4752C7453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5515B9-880E-4AEA-A77A-3867A1B0E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2F3AD9-C2BA-4289-BB24-D1B954C3F99F}"/>
              </a:ext>
            </a:extLst>
          </p:cNvPr>
          <p:cNvSpPr/>
          <p:nvPr/>
        </p:nvSpPr>
        <p:spPr>
          <a:xfrm>
            <a:off x="0" y="197346"/>
            <a:ext cx="9144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lang="en-US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(View v) 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Thread(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Runnable() 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lang="en-US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labelVal</a:t>
            </a:r>
            <a:r>
              <a:rPr 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labelVal</a:t>
            </a:r>
            <a:r>
              <a:rPr 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Thread.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sleep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e.printStackTrace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runOnUiThread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Runnable() 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lang="en-US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label =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findViewById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R.id.</a:t>
            </a:r>
            <a:r>
              <a:rPr lang="en-US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label.setText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"loop "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});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}).start();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1EE068-E698-46C2-9909-BA276D2136C8}"/>
              </a:ext>
            </a:extLst>
          </p:cNvPr>
          <p:cNvCxnSpPr/>
          <p:nvPr/>
        </p:nvCxnSpPr>
        <p:spPr>
          <a:xfrm>
            <a:off x="1072896" y="3328416"/>
            <a:ext cx="0" cy="20848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6AA93C-BB3F-438D-B9B6-587CCC83A257}"/>
              </a:ext>
            </a:extLst>
          </p:cNvPr>
          <p:cNvCxnSpPr/>
          <p:nvPr/>
        </p:nvCxnSpPr>
        <p:spPr>
          <a:xfrm>
            <a:off x="1072896" y="1920240"/>
            <a:ext cx="0" cy="129844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502620-4CC8-44DC-89C4-1A16EBDB1857}"/>
              </a:ext>
            </a:extLst>
          </p:cNvPr>
          <p:cNvCxnSpPr/>
          <p:nvPr/>
        </p:nvCxnSpPr>
        <p:spPr>
          <a:xfrm flipH="1">
            <a:off x="4133088" y="914400"/>
            <a:ext cx="621792" cy="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942780-CAD5-4E0B-BD65-8AD8D8960A87}"/>
              </a:ext>
            </a:extLst>
          </p:cNvPr>
          <p:cNvSpPr txBox="1"/>
          <p:nvPr/>
        </p:nvSpPr>
        <p:spPr>
          <a:xfrm>
            <a:off x="4721733" y="497063"/>
            <a:ext cx="2718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From the UI thread:</a:t>
            </a:r>
          </a:p>
          <a:p>
            <a:r>
              <a:rPr lang="en-GB" sz="2400" dirty="0"/>
              <a:t>Start thread #1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8A66B44-482D-4130-82C7-7C4B2CAA5A18}"/>
              </a:ext>
            </a:extLst>
          </p:cNvPr>
          <p:cNvSpPr/>
          <p:nvPr/>
        </p:nvSpPr>
        <p:spPr>
          <a:xfrm>
            <a:off x="6081141" y="1920240"/>
            <a:ext cx="661031" cy="1298448"/>
          </a:xfrm>
          <a:prstGeom prst="rightBrac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84B0B8-E88E-47BD-AFEE-6B5EA91E371E}"/>
              </a:ext>
            </a:extLst>
          </p:cNvPr>
          <p:cNvSpPr txBox="1"/>
          <p:nvPr/>
        </p:nvSpPr>
        <p:spPr>
          <a:xfrm>
            <a:off x="6887444" y="2369409"/>
            <a:ext cx="2111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Sleep in Thread #1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BD0E686-8916-428D-B2B2-B72840471CDA}"/>
              </a:ext>
            </a:extLst>
          </p:cNvPr>
          <p:cNvSpPr/>
          <p:nvPr/>
        </p:nvSpPr>
        <p:spPr>
          <a:xfrm>
            <a:off x="6429348" y="3323410"/>
            <a:ext cx="568851" cy="2084832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EE9EB3-256D-450E-92BF-14E2689E651B}"/>
              </a:ext>
            </a:extLst>
          </p:cNvPr>
          <p:cNvSpPr txBox="1"/>
          <p:nvPr/>
        </p:nvSpPr>
        <p:spPr>
          <a:xfrm>
            <a:off x="7117530" y="4011883"/>
            <a:ext cx="165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Set label in the UI thread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915A76-2787-421F-A948-1732BFEBEED2}"/>
              </a:ext>
            </a:extLst>
          </p:cNvPr>
          <p:cNvCxnSpPr/>
          <p:nvPr/>
        </p:nvCxnSpPr>
        <p:spPr>
          <a:xfrm>
            <a:off x="256032" y="900488"/>
            <a:ext cx="0" cy="53191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5B4AF119-E533-45BD-AA93-C1466AE5CA54}"/>
              </a:ext>
            </a:extLst>
          </p:cNvPr>
          <p:cNvSpPr txBox="1">
            <a:spLocks/>
          </p:cNvSpPr>
          <p:nvPr/>
        </p:nvSpPr>
        <p:spPr>
          <a:xfrm>
            <a:off x="3329216" y="5533207"/>
            <a:ext cx="5814784" cy="7066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Activity.runOnUiThread</a:t>
            </a:r>
            <a:r>
              <a:rPr lang="en-GB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8BB56F-5A91-4E44-AA77-9085F0F2CF5E}"/>
              </a:ext>
            </a:extLst>
          </p:cNvPr>
          <p:cNvCxnSpPr>
            <a:cxnSpLocks/>
          </p:cNvCxnSpPr>
          <p:nvPr/>
        </p:nvCxnSpPr>
        <p:spPr>
          <a:xfrm flipV="1">
            <a:off x="3330183" y="6239845"/>
            <a:ext cx="5813817" cy="967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70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0470" y="343835"/>
            <a:ext cx="851535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(View v) 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Thread(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Runnable() 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lang="en-US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label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findViewById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R.id.</a:t>
            </a:r>
            <a:r>
              <a:rPr lang="en-US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labelVal</a:t>
            </a:r>
            <a:r>
              <a:rPr 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labelVal</a:t>
            </a:r>
            <a:r>
              <a:rPr 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Thread.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sleep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e.printStackTrace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label.post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Runnable() 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lang="en-US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"loop "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});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}).start();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3329216" y="5312227"/>
            <a:ext cx="5814784" cy="7066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View.post</a:t>
            </a:r>
            <a:r>
              <a:rPr lang="en-GB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(Runnable)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3330183" y="6028535"/>
            <a:ext cx="5813817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94143" y="4046840"/>
            <a:ext cx="110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UI Thread</a:t>
            </a:r>
          </a:p>
        </p:txBody>
      </p:sp>
      <p:sp>
        <p:nvSpPr>
          <p:cNvPr id="15" name="Left Brace 14"/>
          <p:cNvSpPr/>
          <p:nvPr/>
        </p:nvSpPr>
        <p:spPr>
          <a:xfrm rot="10800000">
            <a:off x="6559856" y="3428999"/>
            <a:ext cx="317634" cy="1605013"/>
          </a:xfrm>
          <a:prstGeom prst="leftBrace">
            <a:avLst>
              <a:gd name="adj1" fmla="val 85291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84DB83-3811-46A3-85B4-AA776230D1E7}"/>
              </a:ext>
            </a:extLst>
          </p:cNvPr>
          <p:cNvCxnSpPr>
            <a:cxnSpLocks/>
          </p:cNvCxnSpPr>
          <p:nvPr/>
        </p:nvCxnSpPr>
        <p:spPr>
          <a:xfrm>
            <a:off x="1226805" y="3428999"/>
            <a:ext cx="0" cy="16050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BA1D21-709D-F618-4D31-678B04D7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00A705-1928-E836-23A6-37B0909A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5D34-2837-45A2-A023-AE71E1C7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Method 3: </a:t>
            </a:r>
            <a:r>
              <a:rPr lang="en-GB" altLang="zh-CN" dirty="0" err="1"/>
              <a:t>AsyncTask</a:t>
            </a:r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4774C4-F574-40A7-B84F-851F4BB03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 err="1"/>
              <a:t>AsyncTask</a:t>
            </a:r>
            <a:r>
              <a:rPr lang="en-GB" altLang="zh-CN" dirty="0"/>
              <a:t> is a generic class that has four key functions.</a:t>
            </a:r>
          </a:p>
          <a:p>
            <a:pPr lvl="3"/>
            <a:endParaRPr lang="en-GB" altLang="zh-CN" dirty="0"/>
          </a:p>
          <a:p>
            <a:r>
              <a:rPr lang="en-GB" altLang="zh-CN" dirty="0"/>
              <a:t>Three functions that run on the UI thread:</a:t>
            </a:r>
          </a:p>
          <a:p>
            <a:pPr lvl="1"/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onPreExecute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onPostExecute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onProgressUpdate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4"/>
            <a:endParaRPr lang="en-GB" altLang="zh-CN" dirty="0"/>
          </a:p>
          <a:p>
            <a:r>
              <a:rPr lang="en-GB" altLang="zh-CN" dirty="0"/>
              <a:t>And a function that is carried out in another tread:</a:t>
            </a:r>
          </a:p>
          <a:p>
            <a:pPr lvl="1"/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doInBackground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altLang="zh-CN" dirty="0"/>
          </a:p>
          <a:p>
            <a:endParaRPr lang="en-GB" altLang="zh-CN" dirty="0"/>
          </a:p>
          <a:p>
            <a:endParaRPr lang="zh-CN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BB37-E912-4A2C-A6CF-C2F17EA61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3B054-729E-457F-80F6-8702F844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487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EE07-35BF-4826-84A8-436564D3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/>
              <a:t>AsyncTask</a:t>
            </a:r>
            <a:r>
              <a:rPr lang="en-GB" altLang="zh-CN" dirty="0"/>
              <a:t>: the Work Flow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398C8-F72D-457A-A4EF-36003BDBA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Create an object of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AsyncTask</a:t>
            </a:r>
            <a:r>
              <a:rPr lang="en-GB" altLang="zh-CN" dirty="0"/>
              <a:t>, and call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execute()</a:t>
            </a:r>
          </a:p>
          <a:p>
            <a:endParaRPr lang="en-GB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onPreExecute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altLang="zh-CN" dirty="0"/>
              <a:t> will be run on the UI thread first.</a:t>
            </a:r>
          </a:p>
          <a:p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doInBackground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... params)</a:t>
            </a:r>
            <a:r>
              <a:rPr lang="en-GB" altLang="zh-CN" dirty="0"/>
              <a:t> will then be run on a separate thread.</a:t>
            </a:r>
          </a:p>
          <a:p>
            <a:pPr lvl="1"/>
            <a:r>
              <a:rPr lang="en-GB" altLang="zh-CN" dirty="0"/>
              <a:t>You can call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onProgressUpdate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Progress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... values)</a:t>
            </a:r>
            <a:r>
              <a:rPr lang="en-GB" altLang="zh-CN" dirty="0"/>
              <a:t> during this period, all logic will be run on the UI thread.</a:t>
            </a:r>
          </a:p>
          <a:p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onPostExecute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altLang="zh-CN" sz="2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result) </a:t>
            </a:r>
            <a:r>
              <a:rPr lang="en-GB" altLang="zh-CN" dirty="0"/>
              <a:t>will be done on the UI thread.</a:t>
            </a:r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A580F-FF49-4829-A556-089B3C79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8C1B6-3FF3-4D5A-BB88-AC51C8FB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9FC0E0-E92C-4DFC-85AD-46B5B14FD284}"/>
              </a:ext>
            </a:extLst>
          </p:cNvPr>
          <p:cNvSpPr/>
          <p:nvPr/>
        </p:nvSpPr>
        <p:spPr>
          <a:xfrm>
            <a:off x="1253623" y="1866846"/>
            <a:ext cx="663675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AsyncTask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Progress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362460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6588-04CA-4EFF-B72A-3CC4C58E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Solution Using </a:t>
            </a:r>
            <a:r>
              <a:rPr lang="en-GB" altLang="zh-CN" dirty="0" err="1"/>
              <a:t>AsyncTask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44000-D3A8-492C-AD29-9390F6816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zh-CN" dirty="0"/>
              <a:t>To implement our task using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AsyncTask</a:t>
            </a:r>
            <a:r>
              <a:rPr lang="en-GB" altLang="zh-CN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zh-CN" dirty="0"/>
              <a:t>Create a subclass of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AsyncTask</a:t>
            </a:r>
            <a:r>
              <a:rPr lang="en-GB" altLang="zh-CN" dirty="0"/>
              <a:t>, preferably inside our 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Activity</a:t>
            </a:r>
            <a:r>
              <a:rPr lang="en-GB" altLang="zh-CN" dirty="0"/>
              <a:t> class so that we can access important functions like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findViewByID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altLang="zh-CN" dirty="0"/>
              <a:t>.</a:t>
            </a:r>
          </a:p>
          <a:p>
            <a:pPr marL="2343150" lvl="4" indent="-514350">
              <a:buFont typeface="+mj-lt"/>
              <a:buAutoNum type="arabicPeriod"/>
            </a:pPr>
            <a:endParaRPr lang="en-GB" altLang="zh-CN" dirty="0"/>
          </a:p>
          <a:p>
            <a:pPr marL="514350" indent="-514350">
              <a:buFont typeface="+mj-lt"/>
              <a:buAutoNum type="arabicPeriod"/>
            </a:pPr>
            <a:r>
              <a:rPr lang="en-GB" altLang="zh-CN" dirty="0"/>
              <a:t>Override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doInBackground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altLang="zh-CN" dirty="0"/>
              <a:t> and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onPostExecute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</a:p>
          <a:p>
            <a:pPr marL="2343150" lvl="4" indent="-514350">
              <a:buFont typeface="+mj-lt"/>
              <a:buAutoNum type="arabicPeriod"/>
            </a:pPr>
            <a:endParaRPr lang="en-GB" altLang="zh-CN" dirty="0"/>
          </a:p>
          <a:p>
            <a:pPr marL="514350" indent="-514350">
              <a:buFont typeface="+mj-lt"/>
              <a:buAutoNum type="arabicPeriod"/>
            </a:pPr>
            <a:r>
              <a:rPr lang="en-GB" altLang="zh-CN" dirty="0"/>
              <a:t>Create an object of our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AsyncTask</a:t>
            </a:r>
            <a:r>
              <a:rPr lang="en-GB" altLang="zh-CN" dirty="0"/>
              <a:t> and use it inside </a:t>
            </a:r>
            <a:r>
              <a:rPr lang="en-GB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lang="en-GB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altLang="zh-CN" dirty="0"/>
              <a:t> function of the “start” button</a:t>
            </a:r>
          </a:p>
          <a:p>
            <a:endParaRPr lang="en-GB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B61B2-D025-4EF2-B165-290A4C50D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F9D68-520E-4880-8E81-4E978FAFB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807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3329216" y="5578919"/>
            <a:ext cx="5814784" cy="7066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AsyncTask</a:t>
            </a:r>
            <a:r>
              <a:rPr lang="en-GB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Create Class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3330183" y="6295227"/>
            <a:ext cx="5813817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25631" y="474345"/>
            <a:ext cx="866898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MainActivity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AppCompatActivity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SetLabelTask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AsyncTask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Void,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lang="en-US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doInBackground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 integers) 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Thread.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sleep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e.printStackTrace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lang="en-US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 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onPostExecute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label =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findViewById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R.id.</a:t>
            </a:r>
            <a:r>
              <a:rPr lang="en-US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label.setText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"Loop "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534656" y="2243328"/>
            <a:ext cx="0" cy="1036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219552" y="3316750"/>
            <a:ext cx="2630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The “loop </a:t>
            </a:r>
            <a:r>
              <a:rPr lang="en-GB" sz="2400" dirty="0" err="1">
                <a:solidFill>
                  <a:srgbClr val="FF0000"/>
                </a:solidFill>
              </a:rPr>
              <a:t>i</a:t>
            </a:r>
            <a:r>
              <a:rPr lang="en-GB" sz="2400" dirty="0">
                <a:solidFill>
                  <a:srgbClr val="FF0000"/>
                </a:solidFill>
              </a:rPr>
              <a:t>” integer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B3DAE7-4440-EABA-CC2B-2C08CA21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BFD479-4121-EEFB-DF50-3B46DBF5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4384" y="527375"/>
            <a:ext cx="6636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AsyncTask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 Progress, 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344384" y="1487691"/>
            <a:ext cx="845523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doInBackground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... params) 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4384" y="3771446"/>
            <a:ext cx="798021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 void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onPostExecute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i) {</a:t>
            </a: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968831" y="2850078"/>
            <a:ext cx="2422566" cy="1009403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71999" y="2227807"/>
            <a:ext cx="294054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sz="3600" dirty="0"/>
              <a:t>Non-UI Thread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72306" y="4587053"/>
            <a:ext cx="201561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sz="3600" dirty="0"/>
              <a:t>UI Thread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952368-5C84-4408-AC21-D7145990252D}"/>
              </a:ext>
            </a:extLst>
          </p:cNvPr>
          <p:cNvSpPr txBox="1"/>
          <p:nvPr/>
        </p:nvSpPr>
        <p:spPr>
          <a:xfrm>
            <a:off x="3329216" y="5578919"/>
            <a:ext cx="5814784" cy="7066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AsyncTask</a:t>
            </a:r>
            <a:r>
              <a:rPr lang="en-GB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Create Class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DBD101-0C98-4B54-9C0D-29EABA8B070F}"/>
              </a:ext>
            </a:extLst>
          </p:cNvPr>
          <p:cNvCxnSpPr>
            <a:cxnSpLocks/>
          </p:cNvCxnSpPr>
          <p:nvPr/>
        </p:nvCxnSpPr>
        <p:spPr>
          <a:xfrm>
            <a:off x="3330183" y="6295227"/>
            <a:ext cx="5813817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46434-A4B0-42A8-929E-5A6E2F5E7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78A81F-E6DD-C53E-A1D7-2E4CBF77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3329216" y="5625972"/>
            <a:ext cx="5814784" cy="70663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AsyncTask</a:t>
            </a:r>
            <a:r>
              <a:rPr lang="en-GB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onClick</a:t>
            </a:r>
            <a:r>
              <a:rPr lang="en-GB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3330183" y="6342280"/>
            <a:ext cx="5813817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91885" y="593776"/>
            <a:ext cx="83602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(View v) {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SetLabelTask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().execute(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41727" y="3502435"/>
            <a:ext cx="6636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AsyncTask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 Progress, 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H="1">
            <a:off x="3906982" y="1758326"/>
            <a:ext cx="3114707" cy="939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21667" y="2648092"/>
            <a:ext cx="626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doInBackground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... params) </a:t>
            </a:r>
            <a:endParaRPr lang="en-GB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755699" y="3109757"/>
            <a:ext cx="0" cy="311756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324544-81BA-144F-9A88-17B92D687A71}"/>
              </a:ext>
            </a:extLst>
          </p:cNvPr>
          <p:cNvSpPr/>
          <p:nvPr/>
        </p:nvSpPr>
        <p:spPr>
          <a:xfrm>
            <a:off x="814009" y="4322192"/>
            <a:ext cx="751598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You may cancel an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AsyncTask</a:t>
            </a:r>
            <a:r>
              <a:rPr lang="en-GB" sz="2400" dirty="0"/>
              <a:t> at any time, in any thread, using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AsyncTask.cancel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2400" dirty="0"/>
              <a:t> function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A27DF5-FFBA-B751-C043-BFD6F1EC6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3F3484-BF10-28A3-FB56-0D935C3D2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BFD917-EDC5-417E-84CD-CC292EBE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Create Layouts Using Java Code</a:t>
            </a:r>
            <a:endParaRPr lang="zh-CN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EDFA96-3B27-4314-B994-55DCEB443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It is convenient to create layouts using layout XML directly.</a:t>
            </a:r>
            <a:endParaRPr lang="en-US" altLang="zh-CN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altLang="zh-CN" dirty="0"/>
            </a:b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Sometimes one might want to manually define UI using Java code. For example:</a:t>
            </a:r>
          </a:p>
          <a:p>
            <a:pPr lvl="1"/>
            <a:r>
              <a:rPr lang="en-US" altLang="zh-CN" dirty="0"/>
              <a:t>Show additional UI when a user clicks a button.</a:t>
            </a:r>
          </a:p>
          <a:p>
            <a:pPr lvl="1"/>
            <a:r>
              <a:rPr lang="en-US" altLang="zh-CN" dirty="0"/>
              <a:t>Adjust UI layout based on some image downloaded from the Internet.</a:t>
            </a:r>
          </a:p>
          <a:p>
            <a:r>
              <a:rPr lang="en-GB" altLang="zh-CN" dirty="0"/>
              <a:t>In the UI designer, you can set properties like width and height. How to do so in Java?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59934-5E24-4F05-A572-F9C77A09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4A1A6-0DFC-4D35-BD5A-57EED215F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8" name="图片 3">
            <a:extLst>
              <a:ext uri="{FF2B5EF4-FFF2-40B4-BE49-F238E27FC236}">
                <a16:creationId xmlns:a16="http://schemas.microsoft.com/office/drawing/2014/main" id="{D87D40CB-D08A-4C9D-9201-09FD0054F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8" y="1762888"/>
            <a:ext cx="4419505" cy="18849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0264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1A3C840-D6E7-466C-8F1F-B1E00875B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Notifications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11D2A4-8DB8-4BB3-A027-B3946B3DE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Toasts, Notifications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ACC72-76B2-BA07-8596-6A9F2E57D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5F986-2CF1-1EB7-F3C5-F59329910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351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E99BCCB-768E-425B-BF37-15F3579A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Toast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B47A1CD-A888-4148-A158-69EC6EC092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4267605" cy="4351338"/>
          </a:xfrm>
        </p:spPr>
        <p:txBody>
          <a:bodyPr>
            <a:normAutofit/>
          </a:bodyPr>
          <a:lstStyle/>
          <a:p>
            <a:r>
              <a:rPr lang="en-US" dirty="0"/>
              <a:t>Toast is a lightweight notification that</a:t>
            </a:r>
          </a:p>
          <a:p>
            <a:pPr lvl="1"/>
            <a:r>
              <a:rPr lang="en-US" dirty="0"/>
              <a:t>Shows a simple message in the </a:t>
            </a:r>
            <a:r>
              <a:rPr lang="en-GB" dirty="0"/>
              <a:t>centre</a:t>
            </a:r>
            <a:r>
              <a:rPr lang="en-US" dirty="0"/>
              <a:t> of the screen for a brief while.</a:t>
            </a:r>
          </a:p>
          <a:p>
            <a:pPr lvl="1"/>
            <a:r>
              <a:rPr lang="en-US" dirty="0"/>
              <a:t>Does not interrupt the running of the current app.</a:t>
            </a:r>
          </a:p>
          <a:p>
            <a:pPr lvl="2"/>
            <a:endParaRPr lang="en-US" dirty="0"/>
          </a:p>
          <a:p>
            <a:r>
              <a:rPr lang="en-US" dirty="0"/>
              <a:t>Users cannot interact with a toast.</a:t>
            </a:r>
          </a:p>
          <a:p>
            <a:endParaRPr 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E56BA57-A062-455B-A67E-E7E2347361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48436" y="1825625"/>
            <a:ext cx="2447627" cy="43513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A1AE5-A6E7-791F-98C3-120274EC5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FC7A3E-7DE2-08C1-D6B7-0038C36F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680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17889-6D84-465C-A9BA-FAFE6A17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a Toast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F0EFE9B-C869-47F3-B673-F4443D69A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Create an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Toast</a:t>
            </a:r>
            <a:r>
              <a:rPr lang="en-US" sz="2400" dirty="0"/>
              <a:t> object using</a:t>
            </a:r>
            <a:br>
              <a:rPr lang="en-US" sz="2400" dirty="0"/>
            </a:b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Toast.makeText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(context, message, duration)</a:t>
            </a:r>
            <a:r>
              <a:rPr lang="en-US" sz="2400" dirty="0"/>
              <a:t>.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ea typeface="宋体" panose="02010600030101010101" pitchFamily="2" charset="-122"/>
              </a:rPr>
              <a:t>Duration: </a:t>
            </a:r>
            <a:r>
              <a:rPr lang="en-US" altLang="en-US" sz="1800" dirty="0" err="1">
                <a:solidFill>
                  <a:srgbClr val="000000"/>
                </a:solidFill>
                <a:ea typeface="宋体" panose="02010600030101010101" pitchFamily="2" charset="-122"/>
              </a:rPr>
              <a:t>Toast.</a:t>
            </a:r>
            <a:r>
              <a:rPr lang="en-US" altLang="en-US" sz="1800" b="1" i="1" dirty="0" err="1">
                <a:solidFill>
                  <a:srgbClr val="660E7A"/>
                </a:solidFill>
                <a:ea typeface="宋体" panose="02010600030101010101" pitchFamily="2" charset="-122"/>
              </a:rPr>
              <a:t>LENGTH_LONG</a:t>
            </a:r>
            <a:r>
              <a:rPr lang="en-US" altLang="en-US" sz="1800" dirty="0"/>
              <a:t> or </a:t>
            </a:r>
            <a:r>
              <a:rPr lang="en-US" altLang="en-US" sz="1800" dirty="0" err="1">
                <a:solidFill>
                  <a:srgbClr val="000000"/>
                </a:solidFill>
                <a:ea typeface="宋体" panose="02010600030101010101" pitchFamily="2" charset="-122"/>
              </a:rPr>
              <a:t>Toast.</a:t>
            </a:r>
            <a:r>
              <a:rPr lang="en-US" altLang="en-US" sz="1800" b="1" i="1" dirty="0" err="1">
                <a:solidFill>
                  <a:srgbClr val="660E7A"/>
                </a:solidFill>
                <a:ea typeface="宋体" panose="02010600030101010101" pitchFamily="2" charset="-122"/>
              </a:rPr>
              <a:t>LENGTH_SHORT</a:t>
            </a:r>
            <a:endParaRPr lang="en-US" altLang="en-US" sz="1800" b="1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en-US" sz="2400" dirty="0">
                <a:solidFill>
                  <a:srgbClr val="000000"/>
                </a:solidFill>
                <a:ea typeface="宋体" panose="02010600030101010101" pitchFamily="2" charset="-122"/>
              </a:rPr>
              <a:t>Optionally, adjust the toast position with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setGravity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ea typeface="宋体" panose="02010600030101010101" pitchFamily="2" charset="-122"/>
              </a:rPr>
              <a:t>Then, Call 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show()</a:t>
            </a:r>
            <a:r>
              <a:rPr lang="en-US" sz="2400" dirty="0">
                <a:solidFill>
                  <a:srgbClr val="000000"/>
                </a:solidFill>
                <a:ea typeface="宋体" panose="02010600030101010101" pitchFamily="2" charset="-122"/>
              </a:rPr>
              <a:t> method.</a:t>
            </a:r>
            <a:endParaRPr lang="en-US" sz="2400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430AE47-4772-4A45-9FD4-0E598EFEC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245" y="3857751"/>
            <a:ext cx="8751819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ea typeface="宋体" panose="02010600030101010101" pitchFamily="2" charset="-122"/>
              </a:rPr>
              <a:t>public class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MainActivity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ea typeface="宋体" panose="02010600030101010101" pitchFamily="2" charset="-122"/>
              </a:rPr>
              <a:t>extends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AppCompatActivity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ea typeface="宋体" panose="02010600030101010101" pitchFamily="2" charset="-122"/>
              </a:rPr>
              <a:t>@Override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ea typeface="宋体" panose="02010600030101010101" pitchFamily="2" charset="-122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ea typeface="宋体" panose="02010600030101010101" pitchFamily="2" charset="-122"/>
              </a:rPr>
              <a:t>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ea typeface="宋体" panose="02010600030101010101" pitchFamily="2" charset="-122"/>
              </a:rPr>
              <a:t>protected 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onCreate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(Bundle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savedInstanceState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       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ea typeface="宋体" panose="02010600030101010101" pitchFamily="2" charset="-122"/>
              </a:rPr>
              <a:t>super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.onCreate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savedInstanceState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</a:br>
            <a:r>
              <a:rPr lang="en-US" altLang="en-US" sz="2000" dirty="0">
                <a:solidFill>
                  <a:srgbClr val="000000"/>
                </a:solidFill>
                <a:ea typeface="宋体" panose="02010600030101010101" pitchFamily="2" charset="-122"/>
              </a:rPr>
              <a:t>        </a:t>
            </a:r>
            <a:r>
              <a:rPr lang="en-US" sz="2000" dirty="0"/>
              <a:t>Toast t = </a:t>
            </a:r>
            <a:r>
              <a:rPr lang="en-US" sz="2000" dirty="0" err="1"/>
              <a:t>Toast.</a:t>
            </a:r>
            <a:r>
              <a:rPr lang="en-US" sz="2000" i="1" dirty="0" err="1"/>
              <a:t>makeText</a:t>
            </a:r>
            <a:r>
              <a:rPr lang="en-US" sz="2000" dirty="0"/>
              <a:t>(</a:t>
            </a:r>
            <a:r>
              <a:rPr lang="en-US" sz="2000" dirty="0" err="1"/>
              <a:t>MainActivity.</a:t>
            </a:r>
            <a:r>
              <a:rPr lang="en-US" sz="2000" b="1" dirty="0" err="1">
                <a:solidFill>
                  <a:srgbClr val="000080"/>
                </a:solidFill>
              </a:rPr>
              <a:t>this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008000"/>
                </a:solidFill>
              </a:rPr>
              <a:t>"Toasted"</a:t>
            </a:r>
            <a:r>
              <a:rPr lang="en-US" sz="2000" dirty="0"/>
              <a:t>, </a:t>
            </a:r>
            <a:r>
              <a:rPr lang="en-US" sz="2000" dirty="0" err="1"/>
              <a:t>Toast.</a:t>
            </a:r>
            <a:r>
              <a:rPr lang="en-US" sz="2000" b="1" i="1" dirty="0" err="1">
                <a:solidFill>
                  <a:srgbClr val="660E7A"/>
                </a:solidFill>
              </a:rPr>
              <a:t>LENGTH_SHORT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/>
              <a:t>        </a:t>
            </a:r>
            <a:r>
              <a:rPr lang="en-US" sz="2000" dirty="0" err="1"/>
              <a:t>t.setGravity</a:t>
            </a:r>
            <a:r>
              <a:rPr lang="en-US" sz="2000" dirty="0"/>
              <a:t>(Gravity.</a:t>
            </a:r>
            <a:r>
              <a:rPr lang="en-US" sz="2000" b="1" i="1" dirty="0">
                <a:solidFill>
                  <a:srgbClr val="660E7A"/>
                </a:solidFill>
              </a:rPr>
              <a:t>FILL_HORIZONTAL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0000FF"/>
                </a:solidFill>
              </a:rPr>
              <a:t>0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0000FF"/>
                </a:solidFill>
              </a:rPr>
              <a:t>0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/>
              <a:t>        </a:t>
            </a:r>
            <a:r>
              <a:rPr lang="en-US" sz="2000" dirty="0" err="1"/>
              <a:t>t.show</a:t>
            </a:r>
            <a:r>
              <a:rPr lang="en-US" sz="2000" dirty="0"/>
              <a:t>();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E6D65BD-56E1-4690-9EEC-6A2A75C8A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45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59871-D3CE-0217-595D-B55016003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14AAB-33D2-F261-F4FC-06837272A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7593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7E122-C425-2B41-84D2-4CAF0A61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Gravity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09500-6DC2-0F47-A4F9-E5ACE8FA0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They are constants defined inside the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Android.view.Gravity</a:t>
            </a:r>
            <a:r>
              <a:rPr lang="en-GB" dirty="0"/>
              <a:t> class.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C4130-9D38-7F41-B6EA-D09AAEA91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46" y="3105726"/>
            <a:ext cx="7548308" cy="3206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F06F1-2416-4FFA-45B7-EE99527E8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B1877-3552-0133-9FE4-5A03C48F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2962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847FA-7FF2-467C-B2F1-5D2EA2ABD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CCA116-0AAD-43D8-9B69-C016B704F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3943351" cy="4351338"/>
          </a:xfrm>
        </p:spPr>
        <p:txBody>
          <a:bodyPr>
            <a:normAutofit/>
          </a:bodyPr>
          <a:lstStyle/>
          <a:p>
            <a:r>
              <a:rPr lang="en-US" dirty="0"/>
              <a:t>Notifications are shown: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In the status bar on the top of the screen.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In the notification drawer.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A notification can be configured to allow users to tap it to go to a specified activity.</a:t>
            </a:r>
          </a:p>
          <a:p>
            <a:pPr lvl="1"/>
            <a:endParaRPr 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1FACEBB-1C6B-4E5B-AE61-A3DE3B1B65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47438" y="2182238"/>
            <a:ext cx="3185461" cy="3267372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FE701F-FD9A-4909-A850-2C2C9BAD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39" y="619008"/>
            <a:ext cx="3185461" cy="119682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A646960-18CC-41D5-874E-800CD4C0749F}"/>
              </a:ext>
            </a:extLst>
          </p:cNvPr>
          <p:cNvCxnSpPr>
            <a:cxnSpLocks/>
          </p:cNvCxnSpPr>
          <p:nvPr/>
        </p:nvCxnSpPr>
        <p:spPr>
          <a:xfrm flipV="1">
            <a:off x="4422843" y="1617073"/>
            <a:ext cx="878731" cy="74350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D1DB325-2DBA-4B93-AB7B-8D8A14B0905C}"/>
              </a:ext>
            </a:extLst>
          </p:cNvPr>
          <p:cNvCxnSpPr>
            <a:cxnSpLocks/>
          </p:cNvCxnSpPr>
          <p:nvPr/>
        </p:nvCxnSpPr>
        <p:spPr>
          <a:xfrm>
            <a:off x="4422843" y="3148519"/>
            <a:ext cx="830093" cy="87873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26FA8D-5FEE-16A1-C3DE-613CB552A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751BF-CFAC-B821-EE0A-B1926C390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781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DF2A037-C722-4BD4-83A7-9000AC80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Notification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A73A57C-0398-4F02-BDF2-D7AEC69B5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First create a </a:t>
            </a:r>
            <a:r>
              <a:rPr lang="en-US" u="sng" dirty="0"/>
              <a:t>notification channel</a:t>
            </a:r>
            <a:r>
              <a:rPr lang="en-US" dirty="0"/>
              <a:t> if the target Android version is 8 (API level 26) or above.</a:t>
            </a:r>
          </a:p>
          <a:p>
            <a:pPr marL="1714500" lvl="3" indent="-3429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and configure the notification content and style.</a:t>
            </a:r>
          </a:p>
          <a:p>
            <a:pPr marL="1714500" lvl="3" indent="-3429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Optionally, set the notification’s tap action.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42A635-07C2-70B2-E10F-9FF4FD16D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8E1954-9D4D-AA34-2067-551D243F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4982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87BE4-C9F8-4E11-A397-A29DDD12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Notification Channel?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294565-D92A-474E-880C-238A5624A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Considering a message app that can send and receive messages from friends.</a:t>
            </a:r>
          </a:p>
          <a:p>
            <a:pPr lvl="1"/>
            <a:r>
              <a:rPr lang="en-US" dirty="0"/>
              <a:t>When a message fails to send, the app makes a sound and shows a notification.</a:t>
            </a:r>
          </a:p>
          <a:p>
            <a:pPr lvl="1"/>
            <a:r>
              <a:rPr lang="en-US" dirty="0"/>
              <a:t>When a message arrives, the app </a:t>
            </a:r>
            <a:r>
              <a:rPr lang="en-US" dirty="0">
                <a:solidFill>
                  <a:srgbClr val="FF0000"/>
                </a:solidFill>
              </a:rPr>
              <a:t>makes a different sound</a:t>
            </a:r>
            <a:r>
              <a:rPr lang="en-US" dirty="0"/>
              <a:t> and shows a notification.</a:t>
            </a:r>
          </a:p>
          <a:p>
            <a:pPr lvl="4"/>
            <a:endParaRPr lang="en-US" dirty="0"/>
          </a:p>
          <a:p>
            <a:r>
              <a:rPr lang="en-US" dirty="0"/>
              <a:t>Notification channel allows an app to have different styles of notifications, </a:t>
            </a:r>
            <a:r>
              <a:rPr lang="en-US" dirty="0">
                <a:solidFill>
                  <a:srgbClr val="FF0000"/>
                </a:solidFill>
              </a:rPr>
              <a:t>for different situations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92547-A627-445E-270E-EE6D5C343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7D811-472B-055D-978F-1935EDCD7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1197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426F630-222F-4A41-A675-FB5E7F84D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73" y="681037"/>
            <a:ext cx="6179454" cy="523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B99AD341-7857-498E-8602-9F35047EC7C4}"/>
              </a:ext>
            </a:extLst>
          </p:cNvPr>
          <p:cNvSpPr/>
          <p:nvPr/>
        </p:nvSpPr>
        <p:spPr>
          <a:xfrm>
            <a:off x="1713187" y="2680138"/>
            <a:ext cx="1902372" cy="643759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E47058-1D4E-145E-6A9F-9B3E11E9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45567-30A2-AC92-8FC7-C648ED72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651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87BE4-C9F8-4E11-A397-A29DDD12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Notification Channel?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294565-D92A-474E-880C-238A5624A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we need to create channels first? Why not letting the app to decide the settings of a notification every time it is fired?</a:t>
            </a:r>
          </a:p>
          <a:p>
            <a:pPr lvl="1"/>
            <a:r>
              <a:rPr lang="en-US" dirty="0"/>
              <a:t>All channels are registered in the system. Users can override the channel behaviours later.</a:t>
            </a:r>
          </a:p>
          <a:p>
            <a:pPr lvl="4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Apps can no longer control the behaviours of a channel once created</a:t>
            </a:r>
            <a:r>
              <a:rPr lang="en-US" dirty="0"/>
              <a:t>.</a:t>
            </a:r>
          </a:p>
          <a:p>
            <a:pPr lvl="4"/>
            <a:endParaRPr lang="en-US" dirty="0"/>
          </a:p>
          <a:p>
            <a:r>
              <a:rPr lang="en-US" dirty="0"/>
              <a:t>Overall </a:t>
            </a:r>
            <a:r>
              <a:rPr lang="en-US"/>
              <a:t>answer: prevents </a:t>
            </a:r>
            <a:r>
              <a:rPr lang="en-US" dirty="0"/>
              <a:t>badly-designed apps from annoying users,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DE929-857A-C1DB-C148-F6DFA0BF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D6A99-6CFE-E81D-9521-3FA1C6417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09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DBF6DB-6AA5-4EA6-905B-4B22E3653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89" y="1258030"/>
            <a:ext cx="8917022" cy="48013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createNotificationChannel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US" sz="1700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Build.VERSION.</a:t>
            </a:r>
            <a:r>
              <a:rPr lang="en-US" sz="1700" b="1" i="1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SDK_INT</a:t>
            </a:r>
            <a:r>
              <a:rPr lang="en-US" sz="17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&gt;=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Build.VERSION_CODES.</a:t>
            </a:r>
            <a:r>
              <a:rPr lang="en-US" sz="1700" b="1" i="1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NotificationChannel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channel1 = </a:t>
            </a:r>
            <a:r>
              <a:rPr lang="en-US" sz="17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NotificationChannel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660E7A"/>
                </a:solidFill>
              </a:rPr>
              <a:t>CHANNEL_IDS</a:t>
            </a:r>
            <a:r>
              <a:rPr lang="en-US" sz="1600" dirty="0"/>
              <a:t>[</a:t>
            </a:r>
            <a:r>
              <a:rPr lang="en-US" sz="1600" dirty="0">
                <a:solidFill>
                  <a:srgbClr val="0000FF"/>
                </a:solidFill>
              </a:rPr>
              <a:t>0</a:t>
            </a:r>
            <a:r>
              <a:rPr lang="en-US" sz="1600" dirty="0"/>
              <a:t>]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600" b="1" dirty="0">
                <a:solidFill>
                  <a:srgbClr val="008000"/>
                </a:solidFill>
              </a:rPr>
              <a:t>"Channel 1 (channel name)"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NotificationManager.</a:t>
            </a:r>
            <a:r>
              <a:rPr lang="en-US" sz="1700" b="1" i="1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IMPORTANCE_HIGH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     channel1.setDescription(</a:t>
            </a:r>
            <a:r>
              <a:rPr lang="en-US" sz="17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"description 1"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Register the channel, you can't change the importance</a:t>
            </a:r>
            <a:br>
              <a:rPr lang="en-US" sz="1700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or other notification behaviors after this</a:t>
            </a:r>
            <a:br>
              <a:rPr lang="en-US" sz="1700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NotificationManager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notificationManager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getSystemService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NotificationManager.</a:t>
            </a:r>
            <a:r>
              <a:rPr lang="en-US" sz="1700" b="1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notificationManager.createNotificationChannel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(channel1);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50F905E-DE1D-4869-87D0-58979D834EBF}"/>
              </a:ext>
            </a:extLst>
          </p:cNvPr>
          <p:cNvCxnSpPr>
            <a:cxnSpLocks/>
          </p:cNvCxnSpPr>
          <p:nvPr/>
        </p:nvCxnSpPr>
        <p:spPr>
          <a:xfrm>
            <a:off x="6412653" y="989898"/>
            <a:ext cx="0" cy="5874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576E834-1E7A-4FE9-8AE2-0C3C1ECF34C2}"/>
              </a:ext>
            </a:extLst>
          </p:cNvPr>
          <p:cNvSpPr txBox="1"/>
          <p:nvPr/>
        </p:nvSpPr>
        <p:spPr>
          <a:xfrm>
            <a:off x="4086813" y="402609"/>
            <a:ext cx="4565515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“oh”, not zero. It means Android Oreo, Version 8, API level 26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695BFEA-1457-4106-8EBE-150DCAA45693}"/>
              </a:ext>
            </a:extLst>
          </p:cNvPr>
          <p:cNvCxnSpPr>
            <a:cxnSpLocks/>
          </p:cNvCxnSpPr>
          <p:nvPr/>
        </p:nvCxnSpPr>
        <p:spPr>
          <a:xfrm flipV="1">
            <a:off x="7674051" y="2139697"/>
            <a:ext cx="0" cy="32540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4B58405-A380-44FD-87BB-437B5D86D755}"/>
              </a:ext>
            </a:extLst>
          </p:cNvPr>
          <p:cNvSpPr txBox="1"/>
          <p:nvPr/>
        </p:nvSpPr>
        <p:spPr>
          <a:xfrm>
            <a:off x="6566650" y="2465103"/>
            <a:ext cx="2555550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a String that needs to be defined by yourself. It is needed later.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64E3B57-968C-4287-BE83-773FD654E16A}"/>
              </a:ext>
            </a:extLst>
          </p:cNvPr>
          <p:cNvCxnSpPr/>
          <p:nvPr/>
        </p:nvCxnSpPr>
        <p:spPr>
          <a:xfrm>
            <a:off x="2681938" y="1037017"/>
            <a:ext cx="0" cy="33074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854D343-7459-4A1D-B511-C0185E515070}"/>
              </a:ext>
            </a:extLst>
          </p:cNvPr>
          <p:cNvSpPr txBox="1"/>
          <p:nvPr/>
        </p:nvSpPr>
        <p:spPr>
          <a:xfrm>
            <a:off x="250686" y="405020"/>
            <a:ext cx="3544110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Call this function early in your app. Such as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onCreate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0C52BAD-E2B1-4461-824F-B7E1A1767B3D}"/>
              </a:ext>
            </a:extLst>
          </p:cNvPr>
          <p:cNvCxnSpPr>
            <a:cxnSpLocks/>
          </p:cNvCxnSpPr>
          <p:nvPr/>
        </p:nvCxnSpPr>
        <p:spPr>
          <a:xfrm flipV="1">
            <a:off x="3917173" y="2571066"/>
            <a:ext cx="259577" cy="355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4DAFA3B0-8F49-4B84-87FF-82300CEAEB0F}"/>
              </a:ext>
            </a:extLst>
          </p:cNvPr>
          <p:cNvSpPr/>
          <p:nvPr/>
        </p:nvSpPr>
        <p:spPr>
          <a:xfrm>
            <a:off x="373066" y="2665158"/>
            <a:ext cx="354410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https://developer.android.google.cn/training/notify-user/channels.html#importance</a:t>
            </a:r>
            <a:endParaRPr lang="en-US" sz="14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BD7BCC4-112A-EA4B-A742-B35279634D83}"/>
              </a:ext>
            </a:extLst>
          </p:cNvPr>
          <p:cNvSpPr txBox="1">
            <a:spLocks/>
          </p:cNvSpPr>
          <p:nvPr/>
        </p:nvSpPr>
        <p:spPr>
          <a:xfrm>
            <a:off x="4436326" y="5904020"/>
            <a:ext cx="4475785" cy="68720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Creating Channels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858246-D7B6-B64E-AE6E-FB3D2BFD18C3}"/>
              </a:ext>
            </a:extLst>
          </p:cNvPr>
          <p:cNvSpPr txBox="1"/>
          <p:nvPr/>
        </p:nvSpPr>
        <p:spPr>
          <a:xfrm>
            <a:off x="502854" y="5786536"/>
            <a:ext cx="3544107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You </a:t>
            </a:r>
            <a:r>
              <a:rPr lang="en-GB" dirty="0">
                <a:solidFill>
                  <a:srgbClr val="FF0000"/>
                </a:solidFill>
              </a:rPr>
              <a:t>CANNOT</a:t>
            </a:r>
            <a:r>
              <a:rPr lang="en-GB" dirty="0"/>
              <a:t> create a notification channel with the same ID again. Newer requests will just be ignored.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757CF-2C19-73BC-8616-3CD2C8A5C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188EF-6D28-E003-B1B0-8802B0C4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987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3DB0D-FA49-4601-9A24-03D31538E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LayoutParams</a:t>
            </a:r>
            <a:r>
              <a:rPr lang="en-US" altLang="zh-CN" dirty="0"/>
              <a:t> Class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F42D0-FF92-43A5-8E8B-BB7A70E97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zh-CN" dirty="0"/>
              <a:t>The Java counterpart uses </a:t>
            </a:r>
            <a:r>
              <a:rPr lang="en-GB" altLang="zh-CN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LayoutParams</a:t>
            </a:r>
            <a:r>
              <a:rPr lang="en-GB" altLang="zh-CN" dirty="0"/>
              <a:t>.</a:t>
            </a:r>
          </a:p>
          <a:p>
            <a:pPr lvl="1"/>
            <a:r>
              <a:rPr lang="en-GB" altLang="zh-CN" dirty="0">
                <a:solidFill>
                  <a:schemeClr val="accent2">
                    <a:lumMod val="50000"/>
                  </a:schemeClr>
                </a:solidFill>
              </a:rPr>
              <a:t>Layout parameters are nested classes (defined inside </a:t>
            </a:r>
            <a:r>
              <a:rPr lang="en-GB" altLang="zh-CN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ViewGroup</a:t>
            </a:r>
            <a:r>
              <a:rPr lang="en-GB" altLang="zh-CN" dirty="0">
                <a:solidFill>
                  <a:schemeClr val="accent2">
                    <a:lumMod val="50000"/>
                  </a:schemeClr>
                </a:solidFill>
              </a:rPr>
              <a:t> subclasses) that extends </a:t>
            </a:r>
            <a:r>
              <a:rPr lang="en-GB" altLang="zh-CN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ViewGroup.LayoutParams</a:t>
            </a:r>
            <a:r>
              <a:rPr lang="en-GB" altLang="zh-CN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en-GB" altLang="zh-CN" dirty="0">
              <a:solidFill>
                <a:schemeClr val="accent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en-US" dirty="0"/>
          </a:p>
          <a:p>
            <a:r>
              <a:rPr lang="en-US" sz="2400" dirty="0"/>
              <a:t>Base class: 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android.view.ViewGroup.LayoutParams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dirty="0"/>
              <a:t>Subclasses:</a:t>
            </a:r>
          </a:p>
          <a:p>
            <a:pPr lvl="1"/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FrameLayout.LayoutParams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lvl="1"/>
            <a:r>
              <a:rPr lang="en-GB" dirty="0" err="1"/>
              <a:t>GridLayout.LayoutParams</a:t>
            </a:r>
            <a:r>
              <a:rPr lang="en-GB" dirty="0"/>
              <a:t>,</a:t>
            </a:r>
          </a:p>
          <a:p>
            <a:pPr lvl="1"/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GridLayoutManager.LayoutParams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lvl="1"/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LinearLayout.LayoutParams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lvl="1"/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LinearLayoutCompat.LayoutParams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lvl="1"/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en-GB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6D74E-4F1A-418B-9343-F74AD7403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93BE9-C977-4165-98ED-102876E62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9428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4A4D6C-CD39-474B-B296-A3FBE0F20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15" y="0"/>
            <a:ext cx="810937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E43BC8-E439-2E41-A481-EE524EF9D5F2}"/>
              </a:ext>
            </a:extLst>
          </p:cNvPr>
          <p:cNvSpPr txBox="1"/>
          <p:nvPr/>
        </p:nvSpPr>
        <p:spPr>
          <a:xfrm>
            <a:off x="6729375" y="1435100"/>
            <a:ext cx="1930337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dirty="0"/>
              <a:t>All channels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1DC729-718A-A882-EFF7-56A7D1C46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42D1A-0D22-2871-0841-F0F344F8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817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E7F1-C526-AE4E-8BCB-9FFA43F65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Channels in the System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90587-E6DE-F945-9653-2B0DAB9A0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Once this function is run, three channels will be created for this app.</a:t>
            </a:r>
          </a:p>
          <a:p>
            <a:r>
              <a:rPr lang="en-GB" dirty="0"/>
              <a:t>Users can change the behaviours of each channel.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40374-FA50-F34E-857C-018E972FB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3271266"/>
            <a:ext cx="3429000" cy="30406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C23C39-4934-AA47-9725-4457B30B018D}"/>
              </a:ext>
            </a:extLst>
          </p:cNvPr>
          <p:cNvCxnSpPr/>
          <p:nvPr/>
        </p:nvCxnSpPr>
        <p:spPr>
          <a:xfrm>
            <a:off x="2374900" y="4351337"/>
            <a:ext cx="30480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E576292-0826-B54E-A6FB-30A4DBB1F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0" y="3271266"/>
            <a:ext cx="1879600" cy="2501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B2506-46C2-D927-9ABB-A8ECC18D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B1B6ECC-E0EE-0F33-570A-1316B44F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8677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AAFFA-BD59-0E43-A0BE-8349FADE5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Channel Importance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740F8-2C41-FD45-81EE-136DC0576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419" y="1573213"/>
            <a:ext cx="3492500" cy="4182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899F2-D044-9E43-A2CC-1B62FF110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73213"/>
            <a:ext cx="3661136" cy="41826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04451-E579-F342-B176-3017212FD072}"/>
              </a:ext>
            </a:extLst>
          </p:cNvPr>
          <p:cNvSpPr txBox="1"/>
          <p:nvPr/>
        </p:nvSpPr>
        <p:spPr>
          <a:xfrm>
            <a:off x="425584" y="5918200"/>
            <a:ext cx="406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NotificationManager.</a:t>
            </a:r>
            <a:r>
              <a:rPr lang="en-US" b="1" i="1" dirty="0" err="1">
                <a:solidFill>
                  <a:srgbClr val="660E7A"/>
                </a:solidFill>
              </a:rPr>
              <a:t>IMPORTANCE_HIGH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A1ED61-CBF4-A440-88C8-4C12ED3FAD47}"/>
              </a:ext>
            </a:extLst>
          </p:cNvPr>
          <p:cNvSpPr/>
          <p:nvPr/>
        </p:nvSpPr>
        <p:spPr>
          <a:xfrm>
            <a:off x="4936514" y="5918200"/>
            <a:ext cx="3982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NotificationManager.</a:t>
            </a:r>
            <a:r>
              <a:rPr lang="en-US" b="1" i="1" dirty="0" err="1">
                <a:solidFill>
                  <a:srgbClr val="660E7A"/>
                </a:solidFill>
              </a:rPr>
              <a:t>IMPORTANCE_MIN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BEB316-8FF6-82BA-DD57-7F00415F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02221-9674-938C-0749-EC06CF55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6547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AE26B-8FBB-564D-8F9D-FF27C360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Channel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BE6D-8172-A34B-A901-23E0E4C6A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many settings available. Please check the functions of the </a:t>
            </a:r>
            <a:r>
              <a:rPr lang="en-GB" dirty="0" err="1"/>
              <a:t>NotificationChannel</a:t>
            </a:r>
            <a:r>
              <a:rPr lang="en-GB" dirty="0"/>
              <a:t> class.</a:t>
            </a:r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4A187-1B12-5E49-83F6-C25367960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857499"/>
            <a:ext cx="6565900" cy="345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F019D-DA2B-CC1B-DEB9-7F5A01C5A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ED9B4-BACB-89A1-A566-AD5B82FE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4130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84E82D-1B34-4627-A58E-2BC5D2EA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Notification Content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24C54C5-389D-4839-8750-7DE8B53C8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55" y="1819257"/>
            <a:ext cx="8715289" cy="480131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createNotificationChannel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Button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notif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findViewById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R.id.</a:t>
            </a:r>
            <a:r>
              <a:rPr lang="en-US" b="1" i="1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notif_btn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notif.setOnClickListener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Button.OnClickListener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br>
              <a:rPr lang="en-US" dirty="0">
                <a:solidFill>
                  <a:srgbClr val="8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8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(View v)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Notification.Builder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builder =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new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Notification.Builder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MainActivity.</a:t>
            </a:r>
            <a:r>
              <a:rPr lang="en-US" b="1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CHANNEL_IDS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builder.setSmallIcon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R.mipmap.</a:t>
            </a:r>
            <a:r>
              <a:rPr lang="en-US" b="1" i="1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ic_launcher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builder.setContentTitle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"Notification title"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builder.setContentText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 app's notification content"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......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720EE62-764F-448C-B1BA-C1446CCA9018}"/>
              </a:ext>
            </a:extLst>
          </p:cNvPr>
          <p:cNvCxnSpPr>
            <a:cxnSpLocks/>
          </p:cNvCxnSpPr>
          <p:nvPr/>
        </p:nvCxnSpPr>
        <p:spPr>
          <a:xfrm flipH="1">
            <a:off x="6276433" y="3229368"/>
            <a:ext cx="500703" cy="3036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1F4A95FA-0D23-40B8-B1E3-19804EC5EE1C}"/>
              </a:ext>
            </a:extLst>
          </p:cNvPr>
          <p:cNvSpPr txBox="1"/>
          <p:nvPr/>
        </p:nvSpPr>
        <p:spPr>
          <a:xfrm>
            <a:off x="6777136" y="2829258"/>
            <a:ext cx="993926" cy="400110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Context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AF07CFE-CE07-43D5-BF01-DE904DA4C893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7590834" y="3850454"/>
            <a:ext cx="234162" cy="5867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4C43C57-CDB9-4C1A-BF0A-2F3E6FEBE6A9}"/>
              </a:ext>
            </a:extLst>
          </p:cNvPr>
          <p:cNvSpPr txBox="1"/>
          <p:nvPr/>
        </p:nvSpPr>
        <p:spPr>
          <a:xfrm>
            <a:off x="6873306" y="4437228"/>
            <a:ext cx="1903379" cy="646331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That’s the channel we created</a:t>
            </a:r>
          </a:p>
        </p:txBody>
      </p:sp>
      <p:cxnSp>
        <p:nvCxnSpPr>
          <p:cNvPr id="12" name="直接箭头连接符 6">
            <a:extLst>
              <a:ext uri="{FF2B5EF4-FFF2-40B4-BE49-F238E27FC236}">
                <a16:creationId xmlns:a16="http://schemas.microsoft.com/office/drawing/2014/main" id="{279E763C-051B-9644-8CC4-2CC7E9BF0857}"/>
              </a:ext>
            </a:extLst>
          </p:cNvPr>
          <p:cNvCxnSpPr>
            <a:cxnSpLocks/>
          </p:cNvCxnSpPr>
          <p:nvPr/>
        </p:nvCxnSpPr>
        <p:spPr>
          <a:xfrm flipH="1">
            <a:off x="5156200" y="1840599"/>
            <a:ext cx="500703" cy="3036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7">
            <a:extLst>
              <a:ext uri="{FF2B5EF4-FFF2-40B4-BE49-F238E27FC236}">
                <a16:creationId xmlns:a16="http://schemas.microsoft.com/office/drawing/2014/main" id="{C8A97155-5588-A447-BEC7-1448A24722E2}"/>
              </a:ext>
            </a:extLst>
          </p:cNvPr>
          <p:cNvSpPr txBox="1"/>
          <p:nvPr/>
        </p:nvSpPr>
        <p:spPr>
          <a:xfrm>
            <a:off x="5650617" y="1287126"/>
            <a:ext cx="3029898" cy="707886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Notification is shown when this button is clicked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157A16-382B-A74C-B8F4-22B33CA2BACE}"/>
              </a:ext>
            </a:extLst>
          </p:cNvPr>
          <p:cNvSpPr txBox="1"/>
          <p:nvPr/>
        </p:nvSpPr>
        <p:spPr>
          <a:xfrm>
            <a:off x="628650" y="3999266"/>
            <a:ext cx="5830361" cy="923330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This function is for API 26 and higher</a:t>
            </a:r>
            <a:r>
              <a:rPr lang="en-GB" dirty="0"/>
              <a:t>.  You can use</a:t>
            </a:r>
          </a:p>
          <a:p>
            <a:r>
              <a:rPr lang="en-GB" dirty="0"/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Notification.Builder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MainActivity.</a:t>
            </a:r>
            <a:r>
              <a:rPr lang="en-US" b="1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dirty="0"/>
              <a:t>or lower versions.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D4F736-640A-F851-F2ED-D286424F3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AA159-2507-8019-5241-B09753EB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0008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D1E06-6A44-45BA-9579-658845F4E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Notification’s Tap Action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2870D-3CF4-4C18-BE43-337A77748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ask the notification to redirect the user to a certain activity: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7EE151-AAA3-0E47-9223-3F3D1B6F74C4}"/>
              </a:ext>
            </a:extLst>
          </p:cNvPr>
          <p:cNvSpPr/>
          <p:nvPr/>
        </p:nvSpPr>
        <p:spPr>
          <a:xfrm>
            <a:off x="211332" y="2847132"/>
            <a:ext cx="7606213" cy="203132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Intent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redir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Intent(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MainActivity.</a:t>
            </a:r>
            <a:r>
              <a:rPr lang="en-US" b="1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Activiteee.</a:t>
            </a:r>
            <a:r>
              <a:rPr lang="en-US" b="1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PendingIntent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pendingIntent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PendingIntent.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getActivity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MainActivity.</a:t>
            </a:r>
            <a:r>
              <a:rPr lang="en-US" b="1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redir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builder.setContentIntent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pendingIntent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55F551-CA4D-1849-A0F9-F219D8BEE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594" y="4113063"/>
            <a:ext cx="3619500" cy="2679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3AB4D-01BC-347E-F41B-D33AEC24F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547DE-126F-7505-730C-C6091AA6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013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0C3BEC-3EAD-446B-B31D-DEF7B72A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solidFill>
                  <a:srgbClr val="000000"/>
                </a:solidFill>
              </a:rPr>
              <a:t>PendingIntent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54013C-E6FA-4BC5-94C1-1532EC2BA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“…can be handed to other applications so that they can </a:t>
            </a:r>
            <a:r>
              <a:rPr lang="en-US" dirty="0">
                <a:solidFill>
                  <a:srgbClr val="FF0000"/>
                </a:solidFill>
              </a:rPr>
              <a:t>perform the action</a:t>
            </a:r>
            <a:r>
              <a:rPr lang="en-US" dirty="0"/>
              <a:t> you described on your behalf at </a:t>
            </a:r>
            <a:r>
              <a:rPr lang="en-US" dirty="0">
                <a:solidFill>
                  <a:srgbClr val="FF0000"/>
                </a:solidFill>
              </a:rPr>
              <a:t>a later time</a:t>
            </a:r>
            <a:r>
              <a:rPr lang="en-US" dirty="0"/>
              <a:t>.”</a:t>
            </a:r>
          </a:p>
          <a:p>
            <a:pPr lvl="1"/>
            <a:r>
              <a:rPr lang="en-US" dirty="0" err="1"/>
              <a:t>PendingIntent</a:t>
            </a:r>
            <a:r>
              <a:rPr lang="en-US" dirty="0"/>
              <a:t> still exists even if the app that created it is ended.</a:t>
            </a:r>
          </a:p>
          <a:p>
            <a:pPr lvl="2"/>
            <a:endParaRPr lang="en-US" dirty="0"/>
          </a:p>
          <a:p>
            <a:r>
              <a:rPr lang="en-US" dirty="0"/>
              <a:t>“By giving a </a:t>
            </a:r>
            <a:r>
              <a:rPr lang="en-US" dirty="0" err="1"/>
              <a:t>PendingIntent</a:t>
            </a:r>
            <a:r>
              <a:rPr lang="en-US" dirty="0"/>
              <a:t> to another application, you are </a:t>
            </a:r>
            <a:r>
              <a:rPr lang="en-US" dirty="0">
                <a:solidFill>
                  <a:srgbClr val="FF0000"/>
                </a:solidFill>
              </a:rPr>
              <a:t>granting</a:t>
            </a:r>
            <a:r>
              <a:rPr lang="en-US" dirty="0"/>
              <a:t> it the right to perform the operation you have specified as if the other application was yourself (with </a:t>
            </a:r>
            <a:r>
              <a:rPr lang="en-US" dirty="0">
                <a:solidFill>
                  <a:srgbClr val="FF0000"/>
                </a:solidFill>
              </a:rPr>
              <a:t>the same permissions and identity</a:t>
            </a:r>
            <a:r>
              <a:rPr lang="en-US" dirty="0"/>
              <a:t>)”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571E9-6CBA-F98F-4B82-0F9697F16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38C8B-52EA-7412-6858-5B3F6DE84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0736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5800FF-E074-43EB-B4B0-4D214B00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Showing/Cancelling a Notification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BD2EAEE-DB53-4B35-A58F-0E3B56056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595" y="2003817"/>
            <a:ext cx="8009108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Notification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notification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builder.build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();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NotificationManager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manager =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NotificationManager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)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getSystemService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(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</a:rPr>
              <a:t>NOTIFICATION_SERVICE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manager.notify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notification);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</a:rPr>
              <a:t>// after a long time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manager.cancel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);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81718DC-A224-4966-9B10-9EA2D83A9876}"/>
              </a:ext>
            </a:extLst>
          </p:cNvPr>
          <p:cNvCxnSpPr>
            <a:cxnSpLocks/>
          </p:cNvCxnSpPr>
          <p:nvPr/>
        </p:nvCxnSpPr>
        <p:spPr>
          <a:xfrm flipV="1">
            <a:off x="2261259" y="3314701"/>
            <a:ext cx="0" cy="64105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FC49A91-05FB-4CAB-905E-7113947ED547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1917700" y="5173916"/>
            <a:ext cx="687118" cy="5499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04C6A3C-6B2C-4E8C-8278-37A9F2AC3AA6}"/>
              </a:ext>
            </a:extLst>
          </p:cNvPr>
          <p:cNvSpPr txBox="1"/>
          <p:nvPr/>
        </p:nvSpPr>
        <p:spPr>
          <a:xfrm>
            <a:off x="1199810" y="3955756"/>
            <a:ext cx="3057568" cy="369332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Show notification, using id “1”.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644287-85B5-453A-9213-37E156B14483}"/>
              </a:ext>
            </a:extLst>
          </p:cNvPr>
          <p:cNvSpPr txBox="1"/>
          <p:nvPr/>
        </p:nvSpPr>
        <p:spPr>
          <a:xfrm>
            <a:off x="269018" y="5723828"/>
            <a:ext cx="4671600" cy="369332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Cancel notification, using id “1”. IDs must match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42D637-7E95-964D-91DC-AB73E07CF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827" y="3344248"/>
            <a:ext cx="3215606" cy="24480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85E55A-1DB4-73A7-4ADC-AC0A36D3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7EA97-1862-11ED-C485-20A2D8AA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6300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6CA3-1A9B-8449-B150-E8485FBE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Details about Notifications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AFD32-0D02-0B49-B26E-042EBBFF7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dirty="0">
                <a:hlinkClick r:id="rId2"/>
              </a:rPr>
              <a:t>https://developer.android.google.cn/guide/topics/ui/notifiers/notifications?hl=en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3E182-7E2B-C1E3-2957-116035A95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FFC5-BAF6-30C0-AA5B-4BBA2B8A1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9886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Task 3: Create a simple layout like below.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When the app starts, the two </a:t>
            </a:r>
            <a:r>
              <a:rPr lang="en-GB" dirty="0" err="1"/>
              <a:t>TextViews</a:t>
            </a:r>
            <a:r>
              <a:rPr lang="en-GB" dirty="0"/>
              <a:t>’ text colour alternates between blue and red at the frequency of 1 change per second.</a:t>
            </a:r>
          </a:p>
          <a:p>
            <a:r>
              <a:rPr lang="en-GB" dirty="0"/>
              <a:t>By clicking the button, the colour will stay unchanged for 5 seconds and then start again.</a:t>
            </a:r>
          </a:p>
          <a:p>
            <a:pPr marL="0" indent="0" algn="ctr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Hello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world</a:t>
            </a:r>
          </a:p>
          <a:p>
            <a:pPr marL="0" indent="0" algn="ctr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Hello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world</a:t>
            </a:r>
          </a:p>
          <a:p>
            <a:pPr marL="0" indent="0" algn="ctr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Hello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world</a:t>
            </a:r>
          </a:p>
          <a:p>
            <a:pPr marL="0" indent="0" algn="ctr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Hello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world</a:t>
            </a:r>
          </a:p>
          <a:p>
            <a:pPr marL="0" indent="0" algn="ctr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Hello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world</a:t>
            </a:r>
            <a:endParaRPr lang="en-US" altLang="zh-C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1708023"/>
            <a:ext cx="4737100" cy="7874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DCC7-60F1-F1CA-C74F-D496E166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CCCDC-9916-CFEC-37CA-A217F2F3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59</a:t>
            </a:fld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11AC-C57D-F059-4922-B8981DDFA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Create Layouts Using Java Code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D4251-9DF8-32F3-9D87-B0252283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945B2-8C23-0662-4E13-8F9F5F8B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1A4E6-D72B-6062-1DBA-0B7B24D3E27C}"/>
              </a:ext>
            </a:extLst>
          </p:cNvPr>
          <p:cNvSpPr txBox="1"/>
          <p:nvPr/>
        </p:nvSpPr>
        <p:spPr>
          <a:xfrm>
            <a:off x="535218" y="1304692"/>
            <a:ext cx="6903551" cy="5016758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void </a:t>
            </a:r>
            <a:r>
              <a:rPr lang="en-US" sz="1600" dirty="0" err="1">
                <a:solidFill>
                  <a:srgbClr val="0062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onCreate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Bundle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savedInstanceState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.onCreate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savedInstanceState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layout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LinearLayout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layout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.setOrientation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i="1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VERTICAL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TextView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tv1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TextView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tv1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.setText(</a:t>
            </a:r>
            <a:r>
              <a:rPr lang="en-US" sz="16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"Label 1"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tv1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.setTextSize(</a:t>
            </a:r>
            <a:r>
              <a:rPr lang="en-US" sz="16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TextView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tv2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TextView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tv2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.setText(</a:t>
            </a:r>
            <a:r>
              <a:rPr lang="en-US" sz="16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"Label 2"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tv2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.setTextSize(</a:t>
            </a:r>
            <a:r>
              <a:rPr lang="en-US" sz="16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layout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.addView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tv1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.LayoutParams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LayoutParams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i="1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MATCH_PARENT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LayoutParams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i="1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WRAP_CONTENT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layout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.addView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tv2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.LayoutParams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LayoutParams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i="1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MATCH_PARENT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LayoutParams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i="1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WRAP_CONTENT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.setContentView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layout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590A1-B9DA-37F0-CDF6-4CA6C7DDC1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945" y="395223"/>
            <a:ext cx="2254063" cy="40072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7EDD43-7426-631D-73E0-8A122DB0BD79}"/>
              </a:ext>
            </a:extLst>
          </p:cNvPr>
          <p:cNvSpPr txBox="1"/>
          <p:nvPr/>
        </p:nvSpPr>
        <p:spPr>
          <a:xfrm>
            <a:off x="2204138" y="6208756"/>
            <a:ext cx="13212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Don’t forget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81F94B-EC77-9845-692E-E81E38C6635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864768" y="5993028"/>
            <a:ext cx="335634" cy="2157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09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C603AB-6B3D-7114-4178-70562C1A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Create Layouts Using Java Code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B9D111-D224-C9EE-8428-7CA60C341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Different layouts have their own unique settings.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LinearLayout.LayoutParams</a:t>
            </a:r>
            <a:r>
              <a:rPr lang="en-US" dirty="0"/>
              <a:t> has a field called </a:t>
            </a:r>
            <a:r>
              <a:rPr lang="en-US" b="1" dirty="0"/>
              <a:t>weight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GridLayout.LayoutParams</a:t>
            </a:r>
            <a:r>
              <a:rPr lang="en-US" dirty="0"/>
              <a:t> instead have </a:t>
            </a:r>
            <a:r>
              <a:rPr lang="en-US" b="1" dirty="0"/>
              <a:t>column</a:t>
            </a:r>
            <a:r>
              <a:rPr lang="en-US" dirty="0"/>
              <a:t> and </a:t>
            </a:r>
            <a:r>
              <a:rPr lang="en-US" b="1" dirty="0"/>
              <a:t>row</a:t>
            </a:r>
            <a:r>
              <a:rPr lang="en-US" dirty="0"/>
              <a:t>.</a:t>
            </a:r>
          </a:p>
          <a:p>
            <a:pPr lvl="3"/>
            <a:endParaRPr lang="en-US" sz="1800" dirty="0"/>
          </a:p>
          <a:p>
            <a:r>
              <a:rPr lang="en-US" sz="2400" dirty="0"/>
              <a:t>Thus, child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Views</a:t>
            </a:r>
            <a:r>
              <a:rPr lang="en-US" sz="2400" dirty="0"/>
              <a:t> should use objects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LayoutParams</a:t>
            </a:r>
            <a:r>
              <a:rPr lang="en-GB" sz="2400" dirty="0"/>
              <a:t> of its parent.</a:t>
            </a:r>
          </a:p>
          <a:p>
            <a:pPr lvl="1"/>
            <a:r>
              <a:rPr lang="en-US" dirty="0"/>
              <a:t>Android will detect and correct when you use a wrong one. But some settings might not be applied properly.</a:t>
            </a:r>
          </a:p>
          <a:p>
            <a:endParaRPr lang="en-US" sz="2400" dirty="0"/>
          </a:p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7FBFD9-3F6F-0EB9-8E9C-7D0EA9A2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DB7E0-38A6-453E-3081-DCCE75F6D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3AF0BE-849C-3E5E-14C8-A0D491D94B98}"/>
              </a:ext>
            </a:extLst>
          </p:cNvPr>
          <p:cNvSpPr txBox="1"/>
          <p:nvPr/>
        </p:nvSpPr>
        <p:spPr>
          <a:xfrm>
            <a:off x="628650" y="4173237"/>
            <a:ext cx="7886700" cy="132343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layout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LinearLayout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layout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.addView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tv1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.LayoutParams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LayoutParams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i="1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MATCH_PARENT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LayoutParams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i="1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WRAP_CONTENT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5432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0509-B814-A6DB-F06A-A0C3AC92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Layout Hierarchy Overview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3C9D2-9BF3-9903-4B8D-0A323A410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4077B-8A22-9DE1-2595-409FB79A0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CBEBEC-2DDF-54DE-AD3E-7EEFB7463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1617663"/>
            <a:ext cx="6333905" cy="3589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ADCBAF-0F2A-4B4C-9A49-9A9023E9FA96}"/>
              </a:ext>
            </a:extLst>
          </p:cNvPr>
          <p:cNvSpPr txBox="1"/>
          <p:nvPr/>
        </p:nvSpPr>
        <p:spPr>
          <a:xfrm>
            <a:off x="2804311" y="5522235"/>
            <a:ext cx="353537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800" dirty="0"/>
              <a:t>child 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Views</a:t>
            </a:r>
            <a:r>
              <a:rPr lang="en-US" altLang="zh-CN" sz="1800" dirty="0"/>
              <a:t> should use objects of 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LayoutParams</a:t>
            </a:r>
            <a:r>
              <a:rPr lang="en-GB" altLang="zh-CN" sz="1800" dirty="0"/>
              <a:t> of its parent.</a:t>
            </a:r>
          </a:p>
        </p:txBody>
      </p:sp>
    </p:spTree>
    <p:extLst>
      <p:ext uri="{BB962C8B-B14F-4D97-AF65-F5344CB8AC3E}">
        <p14:creationId xmlns:p14="http://schemas.microsoft.com/office/powerpoint/2010/main" val="3199719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CCDC7-DED7-483B-8ABB-822B5836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Loading Layout XML using Java Code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B75FA-B530-4143-AF8F-DB2456018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Java code to add Views one by one can be tedious.</a:t>
            </a:r>
          </a:p>
          <a:p>
            <a:r>
              <a:rPr lang="en-US" dirty="0"/>
              <a:t>You can load another layout XML using Java and add it to the current activity’s layout.</a:t>
            </a:r>
          </a:p>
          <a:p>
            <a:r>
              <a:rPr lang="en-US" dirty="0"/>
              <a:t>Example: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1A2E7-CEB8-4DE1-9D06-19361A26D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More UI Elements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739E1-B59D-4DED-984A-F318F4F6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5AFAC8-8D20-4826-BE29-28A75E42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52" y="2691737"/>
            <a:ext cx="1668566" cy="3574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AC0842-34CA-43B8-8B71-6E766CC74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2691737"/>
            <a:ext cx="1668566" cy="3574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A646E9-4236-46C8-9F0A-8CF9D90FC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604" y="2691737"/>
            <a:ext cx="1668566" cy="357492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96F594-CC93-4053-AAFE-FCC3483C1AB3}"/>
              </a:ext>
            </a:extLst>
          </p:cNvPr>
          <p:cNvCxnSpPr>
            <a:cxnSpLocks/>
          </p:cNvCxnSpPr>
          <p:nvPr/>
        </p:nvCxnSpPr>
        <p:spPr>
          <a:xfrm flipH="1">
            <a:off x="3860162" y="3810000"/>
            <a:ext cx="635638" cy="2046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3C4386-A069-4D4D-96E7-9ED93F557070}"/>
              </a:ext>
            </a:extLst>
          </p:cNvPr>
          <p:cNvCxnSpPr>
            <a:cxnSpLocks/>
          </p:cNvCxnSpPr>
          <p:nvPr/>
        </p:nvCxnSpPr>
        <p:spPr>
          <a:xfrm>
            <a:off x="5781617" y="3810000"/>
            <a:ext cx="638091" cy="2046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942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8651</TotalTime>
  <Words>4078</Words>
  <Application>Microsoft Macintosh PowerPoint</Application>
  <PresentationFormat>On-screen Show (4:3)</PresentationFormat>
  <Paragraphs>488</Paragraphs>
  <Slides>59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等线</vt:lpstr>
      <vt:lpstr>Arial</vt:lpstr>
      <vt:lpstr>Calibri</vt:lpstr>
      <vt:lpstr>Cambria</vt:lpstr>
      <vt:lpstr>Consolas</vt:lpstr>
      <vt:lpstr>Courier New</vt:lpstr>
      <vt:lpstr>Office 主题​​</vt:lpstr>
      <vt:lpstr>More UI Elements</vt:lpstr>
      <vt:lpstr>Contents</vt:lpstr>
      <vt:lpstr>More UI Initialisation Methods</vt:lpstr>
      <vt:lpstr>Create Layouts Using Java Code</vt:lpstr>
      <vt:lpstr>The LayoutParams Class</vt:lpstr>
      <vt:lpstr>Create Layouts Using Java Code</vt:lpstr>
      <vt:lpstr>Create Layouts Using Java Code</vt:lpstr>
      <vt:lpstr>Layout Hierarchy Overview</vt:lpstr>
      <vt:lpstr>Loading Layout XML using Java Code</vt:lpstr>
      <vt:lpstr>LayoutInflater</vt:lpstr>
      <vt:lpstr>Implementation</vt:lpstr>
      <vt:lpstr>LayoutInflater VS findViewByID</vt:lpstr>
      <vt:lpstr>Handling Events</vt:lpstr>
      <vt:lpstr>Events</vt:lpstr>
      <vt:lpstr>Event Listener Example 1 &amp; 2</vt:lpstr>
      <vt:lpstr>Event Listener Example 3: Spinner</vt:lpstr>
      <vt:lpstr>Spinner How-to</vt:lpstr>
      <vt:lpstr>Spinner How-to</vt:lpstr>
      <vt:lpstr>Spinner How-to</vt:lpstr>
      <vt:lpstr>Spinner How-to</vt:lpstr>
      <vt:lpstr>Spinner How-to</vt:lpstr>
      <vt:lpstr>onItemSelected()</vt:lpstr>
      <vt:lpstr>Manually Adding Items</vt:lpstr>
      <vt:lpstr>Extended Reading</vt:lpstr>
      <vt:lpstr>Adapter &amp; Adapter View</vt:lpstr>
      <vt:lpstr>Main Thread (UI Thread)</vt:lpstr>
      <vt:lpstr>Main Thread</vt:lpstr>
      <vt:lpstr>Modifying UI from Other Threads</vt:lpstr>
      <vt:lpstr>Modifying UI from Other Threads</vt:lpstr>
      <vt:lpstr>Modifying UI from Other Threads</vt:lpstr>
      <vt:lpstr>Firstly, the Incorrect Solution</vt:lpstr>
      <vt:lpstr>PowerPoint Presentation</vt:lpstr>
      <vt:lpstr>PowerPoint Presentation</vt:lpstr>
      <vt:lpstr>Method 3: AsyncTask</vt:lpstr>
      <vt:lpstr>AsyncTask: the Work Flow</vt:lpstr>
      <vt:lpstr>Solution Using AsyncTask</vt:lpstr>
      <vt:lpstr>PowerPoint Presentation</vt:lpstr>
      <vt:lpstr>PowerPoint Presentation</vt:lpstr>
      <vt:lpstr>PowerPoint Presentation</vt:lpstr>
      <vt:lpstr>Notifications</vt:lpstr>
      <vt:lpstr>Toast</vt:lpstr>
      <vt:lpstr>Showing a Toast</vt:lpstr>
      <vt:lpstr>Gravity settings</vt:lpstr>
      <vt:lpstr>Notification</vt:lpstr>
      <vt:lpstr>Creating a Notification</vt:lpstr>
      <vt:lpstr>What is a Notification Channel?</vt:lpstr>
      <vt:lpstr>PowerPoint Presentation</vt:lpstr>
      <vt:lpstr>Why Notification Channel?</vt:lpstr>
      <vt:lpstr>PowerPoint Presentation</vt:lpstr>
      <vt:lpstr>PowerPoint Presentation</vt:lpstr>
      <vt:lpstr>Channels in the System Settings</vt:lpstr>
      <vt:lpstr>Channel Importance Level</vt:lpstr>
      <vt:lpstr>Other Channel Settings</vt:lpstr>
      <vt:lpstr>Preparing Notification Content</vt:lpstr>
      <vt:lpstr>Setting Notification’s Tap Action</vt:lpstr>
      <vt:lpstr>PendingIntent</vt:lpstr>
      <vt:lpstr>Showing/Cancelling a Notification</vt:lpstr>
      <vt:lpstr>More Details about Notifications</vt:lpstr>
      <vt:lpstr>Lab Tasks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UI Elements</dc:title>
  <dc:subject/>
  <dc:creator>jianjian</dc:creator>
  <cp:keywords/>
  <dc:description/>
  <cp:lastModifiedBy>Kitfox Chen</cp:lastModifiedBy>
  <cp:revision>833</cp:revision>
  <dcterms:created xsi:type="dcterms:W3CDTF">2021-02-15T06:35:27Z</dcterms:created>
  <dcterms:modified xsi:type="dcterms:W3CDTF">2023-09-23T06:14:27Z</dcterms:modified>
  <cp:category/>
</cp:coreProperties>
</file>